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2192000" cy="6858000"/>
  <p:notesSz cx="12192000" cy="6858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678" y="10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2/21/2024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1" i="0">
                <a:solidFill>
                  <a:srgbClr val="820000"/>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2/21/2024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1" i="0">
                <a:solidFill>
                  <a:srgbClr val="820000"/>
                </a:solidFill>
                <a:latin typeface="Tahoma"/>
                <a:cs typeface="Tahoma"/>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2/21/2024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1" i="0">
                <a:solidFill>
                  <a:srgbClr val="820000"/>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2/21/2024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2/21/2024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9371076" y="0"/>
            <a:ext cx="1219200" cy="6858000"/>
          </a:xfrm>
          <a:custGeom>
            <a:avLst/>
            <a:gdLst/>
            <a:ahLst/>
            <a:cxnLst/>
            <a:rect l="l" t="t" r="r" b="b"/>
            <a:pathLst>
              <a:path w="1219200" h="6858000">
                <a:moveTo>
                  <a:pt x="0" y="0"/>
                </a:moveTo>
                <a:lnTo>
                  <a:pt x="1219200" y="6857999"/>
                </a:lnTo>
              </a:path>
            </a:pathLst>
          </a:custGeom>
          <a:ln w="9525">
            <a:solidFill>
              <a:srgbClr val="BEBEBE"/>
            </a:solidFill>
          </a:ln>
        </p:spPr>
        <p:txBody>
          <a:bodyPr wrap="square" lIns="0" tIns="0" rIns="0" bIns="0" rtlCol="0"/>
          <a:lstStyle/>
          <a:p>
            <a:endParaRPr/>
          </a:p>
        </p:txBody>
      </p:sp>
      <p:sp>
        <p:nvSpPr>
          <p:cNvPr id="17" name="bg object 17"/>
          <p:cNvSpPr/>
          <p:nvPr/>
        </p:nvSpPr>
        <p:spPr>
          <a:xfrm>
            <a:off x="7424928" y="3681984"/>
            <a:ext cx="4763770" cy="3176905"/>
          </a:xfrm>
          <a:custGeom>
            <a:avLst/>
            <a:gdLst/>
            <a:ahLst/>
            <a:cxnLst/>
            <a:rect l="l" t="t" r="r" b="b"/>
            <a:pathLst>
              <a:path w="4763770" h="3176904">
                <a:moveTo>
                  <a:pt x="4763516" y="0"/>
                </a:moveTo>
                <a:lnTo>
                  <a:pt x="0" y="3176586"/>
                </a:lnTo>
              </a:path>
            </a:pathLst>
          </a:custGeom>
          <a:ln w="9525">
            <a:solidFill>
              <a:srgbClr val="D9D9D9"/>
            </a:solidFill>
          </a:ln>
        </p:spPr>
        <p:txBody>
          <a:bodyPr wrap="square" lIns="0" tIns="0" rIns="0" bIns="0" rtlCol="0"/>
          <a:lstStyle/>
          <a:p>
            <a:endParaRPr/>
          </a:p>
        </p:txBody>
      </p:sp>
      <p:sp>
        <p:nvSpPr>
          <p:cNvPr id="18" name="bg object 18"/>
          <p:cNvSpPr/>
          <p:nvPr/>
        </p:nvSpPr>
        <p:spPr>
          <a:xfrm>
            <a:off x="9182101" y="0"/>
            <a:ext cx="3007360" cy="6858000"/>
          </a:xfrm>
          <a:custGeom>
            <a:avLst/>
            <a:gdLst/>
            <a:ahLst/>
            <a:cxnLst/>
            <a:rect l="l" t="t" r="r" b="b"/>
            <a:pathLst>
              <a:path w="3007359" h="6858000">
                <a:moveTo>
                  <a:pt x="3006850" y="0"/>
                </a:moveTo>
                <a:lnTo>
                  <a:pt x="2042483" y="0"/>
                </a:lnTo>
                <a:lnTo>
                  <a:pt x="0" y="6857996"/>
                </a:lnTo>
                <a:lnTo>
                  <a:pt x="3006850" y="6857996"/>
                </a:lnTo>
                <a:lnTo>
                  <a:pt x="3006850" y="0"/>
                </a:lnTo>
                <a:close/>
              </a:path>
            </a:pathLst>
          </a:custGeom>
          <a:solidFill>
            <a:srgbClr val="A42F0E">
              <a:alpha val="30195"/>
            </a:srgbClr>
          </a:solidFill>
        </p:spPr>
        <p:txBody>
          <a:bodyPr wrap="square" lIns="0" tIns="0" rIns="0" bIns="0" rtlCol="0"/>
          <a:lstStyle/>
          <a:p>
            <a:endParaRPr/>
          </a:p>
        </p:txBody>
      </p:sp>
      <p:sp>
        <p:nvSpPr>
          <p:cNvPr id="19" name="bg object 19"/>
          <p:cNvSpPr/>
          <p:nvPr/>
        </p:nvSpPr>
        <p:spPr>
          <a:xfrm>
            <a:off x="9604335" y="0"/>
            <a:ext cx="2588260" cy="6858000"/>
          </a:xfrm>
          <a:custGeom>
            <a:avLst/>
            <a:gdLst/>
            <a:ahLst/>
            <a:cxnLst/>
            <a:rect l="l" t="t" r="r" b="b"/>
            <a:pathLst>
              <a:path w="2588259" h="6858000">
                <a:moveTo>
                  <a:pt x="2587664" y="0"/>
                </a:moveTo>
                <a:lnTo>
                  <a:pt x="0" y="0"/>
                </a:lnTo>
                <a:lnTo>
                  <a:pt x="1208190" y="6857996"/>
                </a:lnTo>
                <a:lnTo>
                  <a:pt x="2587664" y="6857996"/>
                </a:lnTo>
                <a:lnTo>
                  <a:pt x="2587664" y="0"/>
                </a:lnTo>
                <a:close/>
              </a:path>
            </a:pathLst>
          </a:custGeom>
          <a:solidFill>
            <a:srgbClr val="A42F0E">
              <a:alpha val="19999"/>
            </a:srgbClr>
          </a:solidFill>
        </p:spPr>
        <p:txBody>
          <a:bodyPr wrap="square" lIns="0" tIns="0" rIns="0" bIns="0" rtlCol="0"/>
          <a:lstStyle/>
          <a:p>
            <a:endParaRPr/>
          </a:p>
        </p:txBody>
      </p:sp>
      <p:sp>
        <p:nvSpPr>
          <p:cNvPr id="20" name="bg object 20"/>
          <p:cNvSpPr/>
          <p:nvPr/>
        </p:nvSpPr>
        <p:spPr>
          <a:xfrm>
            <a:off x="8932164" y="3048000"/>
            <a:ext cx="3260090" cy="3810000"/>
          </a:xfrm>
          <a:custGeom>
            <a:avLst/>
            <a:gdLst/>
            <a:ahLst/>
            <a:cxnLst/>
            <a:rect l="l" t="t" r="r" b="b"/>
            <a:pathLst>
              <a:path w="3260090" h="3810000">
                <a:moveTo>
                  <a:pt x="3259835" y="0"/>
                </a:moveTo>
                <a:lnTo>
                  <a:pt x="0" y="3809999"/>
                </a:lnTo>
                <a:lnTo>
                  <a:pt x="3259835" y="3809999"/>
                </a:lnTo>
                <a:lnTo>
                  <a:pt x="3259835" y="0"/>
                </a:lnTo>
                <a:close/>
              </a:path>
            </a:pathLst>
          </a:custGeom>
          <a:solidFill>
            <a:srgbClr val="D45716">
              <a:alpha val="72155"/>
            </a:srgbClr>
          </a:solidFill>
        </p:spPr>
        <p:txBody>
          <a:bodyPr wrap="square" lIns="0" tIns="0" rIns="0" bIns="0" rtlCol="0"/>
          <a:lstStyle/>
          <a:p>
            <a:endParaRPr/>
          </a:p>
        </p:txBody>
      </p:sp>
      <p:sp>
        <p:nvSpPr>
          <p:cNvPr id="21" name="bg object 21"/>
          <p:cNvSpPr/>
          <p:nvPr/>
        </p:nvSpPr>
        <p:spPr>
          <a:xfrm>
            <a:off x="9337790" y="0"/>
            <a:ext cx="2851785" cy="6858000"/>
          </a:xfrm>
          <a:custGeom>
            <a:avLst/>
            <a:gdLst/>
            <a:ahLst/>
            <a:cxnLst/>
            <a:rect l="l" t="t" r="r" b="b"/>
            <a:pathLst>
              <a:path w="2851784" h="6858000">
                <a:moveTo>
                  <a:pt x="2851161" y="0"/>
                </a:moveTo>
                <a:lnTo>
                  <a:pt x="0" y="0"/>
                </a:lnTo>
                <a:lnTo>
                  <a:pt x="2467620" y="6857996"/>
                </a:lnTo>
                <a:lnTo>
                  <a:pt x="2851161" y="6857996"/>
                </a:lnTo>
                <a:lnTo>
                  <a:pt x="2851161" y="0"/>
                </a:lnTo>
                <a:close/>
              </a:path>
            </a:pathLst>
          </a:custGeom>
          <a:solidFill>
            <a:srgbClr val="9F420F">
              <a:alpha val="70195"/>
            </a:srgbClr>
          </a:solidFill>
        </p:spPr>
        <p:txBody>
          <a:bodyPr wrap="square" lIns="0" tIns="0" rIns="0" bIns="0" rtlCol="0"/>
          <a:lstStyle/>
          <a:p>
            <a:endParaRPr/>
          </a:p>
        </p:txBody>
      </p:sp>
      <p:sp>
        <p:nvSpPr>
          <p:cNvPr id="22" name="bg object 22"/>
          <p:cNvSpPr/>
          <p:nvPr/>
        </p:nvSpPr>
        <p:spPr>
          <a:xfrm>
            <a:off x="10898124" y="0"/>
            <a:ext cx="1290955" cy="6858000"/>
          </a:xfrm>
          <a:custGeom>
            <a:avLst/>
            <a:gdLst/>
            <a:ahLst/>
            <a:cxnLst/>
            <a:rect l="l" t="t" r="r" b="b"/>
            <a:pathLst>
              <a:path w="1290954" h="6858000">
                <a:moveTo>
                  <a:pt x="1290827" y="0"/>
                </a:moveTo>
                <a:lnTo>
                  <a:pt x="1018958" y="0"/>
                </a:lnTo>
                <a:lnTo>
                  <a:pt x="0" y="6857996"/>
                </a:lnTo>
                <a:lnTo>
                  <a:pt x="1290827" y="6857996"/>
                </a:lnTo>
                <a:lnTo>
                  <a:pt x="1290827" y="0"/>
                </a:lnTo>
                <a:close/>
              </a:path>
            </a:pathLst>
          </a:custGeom>
          <a:solidFill>
            <a:srgbClr val="ED6D49">
              <a:alpha val="70195"/>
            </a:srgbClr>
          </a:solidFill>
        </p:spPr>
        <p:txBody>
          <a:bodyPr wrap="square" lIns="0" tIns="0" rIns="0" bIns="0" rtlCol="0"/>
          <a:lstStyle/>
          <a:p>
            <a:endParaRPr/>
          </a:p>
        </p:txBody>
      </p:sp>
      <p:sp>
        <p:nvSpPr>
          <p:cNvPr id="23" name="bg object 23"/>
          <p:cNvSpPr/>
          <p:nvPr/>
        </p:nvSpPr>
        <p:spPr>
          <a:xfrm>
            <a:off x="10940749" y="0"/>
            <a:ext cx="1248410" cy="6858000"/>
          </a:xfrm>
          <a:custGeom>
            <a:avLst/>
            <a:gdLst/>
            <a:ahLst/>
            <a:cxnLst/>
            <a:rect l="l" t="t" r="r" b="b"/>
            <a:pathLst>
              <a:path w="1248409" h="6858000">
                <a:moveTo>
                  <a:pt x="1248203" y="0"/>
                </a:moveTo>
                <a:lnTo>
                  <a:pt x="0" y="0"/>
                </a:lnTo>
                <a:lnTo>
                  <a:pt x="1107740" y="6857996"/>
                </a:lnTo>
                <a:lnTo>
                  <a:pt x="1248203" y="6857996"/>
                </a:lnTo>
                <a:lnTo>
                  <a:pt x="1248203" y="0"/>
                </a:lnTo>
                <a:close/>
              </a:path>
            </a:pathLst>
          </a:custGeom>
          <a:solidFill>
            <a:srgbClr val="A42F0E">
              <a:alpha val="65097"/>
            </a:srgbClr>
          </a:solidFill>
        </p:spPr>
        <p:txBody>
          <a:bodyPr wrap="square" lIns="0" tIns="0" rIns="0" bIns="0" rtlCol="0"/>
          <a:lstStyle/>
          <a:p>
            <a:endParaRPr/>
          </a:p>
        </p:txBody>
      </p:sp>
      <p:sp>
        <p:nvSpPr>
          <p:cNvPr id="24" name="bg object 24"/>
          <p:cNvSpPr/>
          <p:nvPr/>
        </p:nvSpPr>
        <p:spPr>
          <a:xfrm>
            <a:off x="10372344" y="3590544"/>
            <a:ext cx="1816735" cy="3267710"/>
          </a:xfrm>
          <a:custGeom>
            <a:avLst/>
            <a:gdLst/>
            <a:ahLst/>
            <a:cxnLst/>
            <a:rect l="l" t="t" r="r" b="b"/>
            <a:pathLst>
              <a:path w="1816734" h="3267709">
                <a:moveTo>
                  <a:pt x="1816607" y="0"/>
                </a:moveTo>
                <a:lnTo>
                  <a:pt x="0" y="3267455"/>
                </a:lnTo>
                <a:lnTo>
                  <a:pt x="1816607" y="3267455"/>
                </a:lnTo>
                <a:lnTo>
                  <a:pt x="1816607" y="0"/>
                </a:lnTo>
                <a:close/>
              </a:path>
            </a:pathLst>
          </a:custGeom>
          <a:solidFill>
            <a:srgbClr val="A42F0E">
              <a:alpha val="79998"/>
            </a:srgbClr>
          </a:solidFill>
        </p:spPr>
        <p:txBody>
          <a:bodyPr wrap="square" lIns="0" tIns="0" rIns="0" bIns="0" rtlCol="0"/>
          <a:lstStyle/>
          <a:p>
            <a:endParaRPr/>
          </a:p>
        </p:txBody>
      </p:sp>
      <p:sp>
        <p:nvSpPr>
          <p:cNvPr id="25" name="bg object 25"/>
          <p:cNvSpPr/>
          <p:nvPr/>
        </p:nvSpPr>
        <p:spPr>
          <a:xfrm>
            <a:off x="0" y="0"/>
            <a:ext cx="843280" cy="5666740"/>
          </a:xfrm>
          <a:custGeom>
            <a:avLst/>
            <a:gdLst/>
            <a:ahLst/>
            <a:cxnLst/>
            <a:rect l="l" t="t" r="r" b="b"/>
            <a:pathLst>
              <a:path w="843280" h="5666740">
                <a:moveTo>
                  <a:pt x="842772" y="0"/>
                </a:moveTo>
                <a:lnTo>
                  <a:pt x="0" y="0"/>
                </a:lnTo>
                <a:lnTo>
                  <a:pt x="0" y="5666232"/>
                </a:lnTo>
                <a:lnTo>
                  <a:pt x="842772" y="0"/>
                </a:lnTo>
                <a:close/>
              </a:path>
            </a:pathLst>
          </a:custGeom>
          <a:solidFill>
            <a:srgbClr val="A42F0E">
              <a:alpha val="85096"/>
            </a:srgbClr>
          </a:solidFill>
        </p:spPr>
        <p:txBody>
          <a:bodyPr wrap="square" lIns="0" tIns="0" rIns="0" bIns="0" rtlCol="0"/>
          <a:lstStyle/>
          <a:p>
            <a:endParaRPr/>
          </a:p>
        </p:txBody>
      </p:sp>
      <p:sp>
        <p:nvSpPr>
          <p:cNvPr id="2" name="Holder 2"/>
          <p:cNvSpPr>
            <a:spLocks noGrp="1"/>
          </p:cNvSpPr>
          <p:nvPr>
            <p:ph type="title"/>
          </p:nvPr>
        </p:nvSpPr>
        <p:spPr>
          <a:xfrm>
            <a:off x="4133469" y="1090929"/>
            <a:ext cx="2707640" cy="1306195"/>
          </a:xfrm>
          <a:prstGeom prst="rect">
            <a:avLst/>
          </a:prstGeom>
        </p:spPr>
        <p:txBody>
          <a:bodyPr wrap="square" lIns="0" tIns="0" rIns="0" bIns="0">
            <a:spAutoFit/>
          </a:bodyPr>
          <a:lstStyle>
            <a:lvl1pPr>
              <a:defRPr sz="3000" b="1" i="0">
                <a:solidFill>
                  <a:srgbClr val="820000"/>
                </a:solidFill>
                <a:latin typeface="Tahoma"/>
                <a:cs typeface="Tahoma"/>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2/21/2024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5.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5.jpg"/><Relationship Id="rId2" Type="http://schemas.openxmlformats.org/officeDocument/2006/relationships/image" Target="../media/image3.png"/><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9.png"/><Relationship Id="rId2" Type="http://schemas.openxmlformats.org/officeDocument/2006/relationships/image" Target="../media/image3.png"/><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image" Target="../media/image47.jp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3.jpg"/><Relationship Id="rId2" Type="http://schemas.openxmlformats.org/officeDocument/2006/relationships/image" Target="../media/image3.png"/><Relationship Id="rId1" Type="http://schemas.openxmlformats.org/officeDocument/2006/relationships/slideLayout" Target="../slideLayouts/slideLayout5.xml"/><Relationship Id="rId6" Type="http://schemas.openxmlformats.org/officeDocument/2006/relationships/image" Target="../media/image52.png"/><Relationship Id="rId5" Type="http://schemas.openxmlformats.org/officeDocument/2006/relationships/image" Target="../media/image51.jpg"/><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6.png"/><Relationship Id="rId7" Type="http://schemas.openxmlformats.org/officeDocument/2006/relationships/image" Target="../media/image59.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11.jp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5.jpg"/><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3.jpg"/><Relationship Id="rId2" Type="http://schemas.openxmlformats.org/officeDocument/2006/relationships/image" Target="../media/image3.png"/><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1.jpg"/><Relationship Id="rId2" Type="http://schemas.openxmlformats.org/officeDocument/2006/relationships/image" Target="../media/image3.png"/><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6.png"/><Relationship Id="rId7" Type="http://schemas.openxmlformats.org/officeDocument/2006/relationships/image" Target="../media/image35.jpg"/><Relationship Id="rId2" Type="http://schemas.openxmlformats.org/officeDocument/2006/relationships/image" Target="../media/image3.png"/><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jpg"/><Relationship Id="rId10" Type="http://schemas.openxmlformats.org/officeDocument/2006/relationships/image" Target="../media/image38.jpg"/><Relationship Id="rId4" Type="http://schemas.openxmlformats.org/officeDocument/2006/relationships/image" Target="../media/image32.png"/><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1999" cy="6857998"/>
            <a:chOff x="0" y="0"/>
            <a:chExt cx="12191999" cy="6857998"/>
          </a:xfrm>
        </p:grpSpPr>
        <p:pic>
          <p:nvPicPr>
            <p:cNvPr id="3" name="object 3"/>
            <p:cNvPicPr/>
            <p:nvPr/>
          </p:nvPicPr>
          <p:blipFill>
            <a:blip r:embed="rId2" cstate="print"/>
            <a:stretch>
              <a:fillRect/>
            </a:stretch>
          </p:blipFill>
          <p:spPr>
            <a:xfrm>
              <a:off x="0" y="0"/>
              <a:ext cx="12191999" cy="6857998"/>
            </a:xfrm>
            <a:prstGeom prst="rect">
              <a:avLst/>
            </a:prstGeom>
          </p:spPr>
        </p:pic>
        <p:pic>
          <p:nvPicPr>
            <p:cNvPr id="4" name="object 4"/>
            <p:cNvPicPr/>
            <p:nvPr/>
          </p:nvPicPr>
          <p:blipFill>
            <a:blip r:embed="rId3" cstate="print"/>
            <a:stretch>
              <a:fillRect/>
            </a:stretch>
          </p:blipFill>
          <p:spPr>
            <a:xfrm>
              <a:off x="3125216" y="1568577"/>
              <a:ext cx="7341615" cy="685291"/>
            </a:xfrm>
            <a:prstGeom prst="rect">
              <a:avLst/>
            </a:prstGeom>
          </p:spPr>
        </p:pic>
      </p:grpSp>
      <p:sp>
        <p:nvSpPr>
          <p:cNvPr id="5" name="object 5"/>
          <p:cNvSpPr txBox="1"/>
          <p:nvPr/>
        </p:nvSpPr>
        <p:spPr>
          <a:xfrm>
            <a:off x="8180069" y="3337940"/>
            <a:ext cx="3859531" cy="563880"/>
          </a:xfrm>
          <a:prstGeom prst="rect">
            <a:avLst/>
          </a:prstGeom>
        </p:spPr>
        <p:txBody>
          <a:bodyPr vert="horz" wrap="square" lIns="0" tIns="29845" rIns="0" bIns="0" rtlCol="0">
            <a:spAutoFit/>
          </a:bodyPr>
          <a:lstStyle/>
          <a:p>
            <a:pPr marL="12700" marR="5080">
              <a:lnSpc>
                <a:spcPts val="2080"/>
              </a:lnSpc>
              <a:spcBef>
                <a:spcPts val="235"/>
              </a:spcBef>
            </a:pPr>
            <a:r>
              <a:rPr sz="1800" spc="-5" dirty="0">
                <a:solidFill>
                  <a:srgbClr val="820000"/>
                </a:solidFill>
                <a:latin typeface="Trebuchet MS"/>
                <a:cs typeface="Trebuchet MS"/>
              </a:rPr>
              <a:t>Выполнила:</a:t>
            </a:r>
            <a:r>
              <a:rPr sz="1800" spc="-20" dirty="0">
                <a:solidFill>
                  <a:srgbClr val="820000"/>
                </a:solidFill>
                <a:latin typeface="Trebuchet MS"/>
                <a:cs typeface="Trebuchet MS"/>
              </a:rPr>
              <a:t> </a:t>
            </a:r>
            <a:r>
              <a:rPr sz="1800" spc="-5" dirty="0" err="1">
                <a:solidFill>
                  <a:srgbClr val="820000"/>
                </a:solidFill>
                <a:latin typeface="Trebuchet MS"/>
                <a:cs typeface="Trebuchet MS"/>
              </a:rPr>
              <a:t>Затула</a:t>
            </a:r>
            <a:r>
              <a:rPr lang="ru-RU" sz="1800" spc="-5" dirty="0">
                <a:solidFill>
                  <a:srgbClr val="820000"/>
                </a:solidFill>
                <a:latin typeface="Trebuchet MS"/>
                <a:cs typeface="Trebuchet MS"/>
              </a:rPr>
              <a:t> </a:t>
            </a:r>
            <a:r>
              <a:rPr lang="ru-RU" dirty="0">
                <a:solidFill>
                  <a:srgbClr val="820000"/>
                </a:solidFill>
                <a:latin typeface="Trebuchet MS"/>
                <a:cs typeface="Trebuchet MS"/>
              </a:rPr>
              <a:t>Ирина Игоревна</a:t>
            </a:r>
            <a:r>
              <a:rPr sz="1800" spc="-5" dirty="0">
                <a:solidFill>
                  <a:srgbClr val="820000"/>
                </a:solidFill>
                <a:latin typeface="Trebuchet MS"/>
                <a:cs typeface="Trebuchet MS"/>
              </a:rPr>
              <a:t> </a:t>
            </a:r>
            <a:r>
              <a:rPr sz="1800" spc="-530" dirty="0">
                <a:solidFill>
                  <a:srgbClr val="820000"/>
                </a:solidFill>
                <a:latin typeface="Trebuchet MS"/>
                <a:cs typeface="Trebuchet MS"/>
              </a:rPr>
              <a:t> </a:t>
            </a:r>
            <a:r>
              <a:rPr sz="1800" spc="-5" dirty="0" err="1">
                <a:solidFill>
                  <a:srgbClr val="820000"/>
                </a:solidFill>
                <a:latin typeface="Trebuchet MS"/>
                <a:cs typeface="Trebuchet MS"/>
              </a:rPr>
              <a:t>группа</a:t>
            </a:r>
            <a:r>
              <a:rPr sz="1800" spc="-20" dirty="0">
                <a:solidFill>
                  <a:srgbClr val="820000"/>
                </a:solidFill>
                <a:latin typeface="Trebuchet MS"/>
                <a:cs typeface="Trebuchet MS"/>
              </a:rPr>
              <a:t> </a:t>
            </a:r>
            <a:r>
              <a:rPr sz="1800" spc="-5" dirty="0">
                <a:solidFill>
                  <a:srgbClr val="820000"/>
                </a:solidFill>
                <a:latin typeface="Trebuchet MS"/>
                <a:cs typeface="Trebuchet MS"/>
              </a:rPr>
              <a:t>1.3</a:t>
            </a:r>
            <a:r>
              <a:rPr lang="ru-RU" sz="1800" spc="-5" dirty="0">
                <a:solidFill>
                  <a:srgbClr val="820000"/>
                </a:solidFill>
                <a:latin typeface="Trebuchet MS"/>
                <a:cs typeface="Trebuchet MS"/>
              </a:rPr>
              <a:t>. Одинцовский ф-л</a:t>
            </a:r>
            <a:endParaRPr sz="1800" dirty="0">
              <a:latin typeface="Trebuchet MS"/>
              <a:cs typeface="Trebuchet MS"/>
            </a:endParaRPr>
          </a:p>
        </p:txBody>
      </p:sp>
      <p:pic>
        <p:nvPicPr>
          <p:cNvPr id="6" name="object 6"/>
          <p:cNvPicPr/>
          <p:nvPr/>
        </p:nvPicPr>
        <p:blipFill>
          <a:blip r:embed="rId4" cstate="print"/>
          <a:stretch>
            <a:fillRect/>
          </a:stretch>
        </p:blipFill>
        <p:spPr>
          <a:xfrm>
            <a:off x="327659" y="4637532"/>
            <a:ext cx="1897380" cy="189738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35253" y="5162550"/>
            <a:ext cx="8089900" cy="1120820"/>
          </a:xfrm>
          <a:prstGeom prst="rect">
            <a:avLst/>
          </a:prstGeom>
        </p:spPr>
        <p:txBody>
          <a:bodyPr vert="horz" wrap="square" lIns="0" tIns="12700" rIns="0" bIns="0" rtlCol="0">
            <a:spAutoFit/>
          </a:bodyPr>
          <a:lstStyle/>
          <a:p>
            <a:pPr marL="12700" marR="5080" indent="266700" algn="just">
              <a:lnSpc>
                <a:spcPct val="100000"/>
              </a:lnSpc>
              <a:spcBef>
                <a:spcPts val="100"/>
              </a:spcBef>
            </a:pPr>
            <a:r>
              <a:rPr b="1" dirty="0">
                <a:solidFill>
                  <a:srgbClr val="820000"/>
                </a:solidFill>
                <a:latin typeface="Tahoma"/>
                <a:cs typeface="Tahoma"/>
              </a:rPr>
              <a:t>9 июня 1944 года мой прадед был награждён ещё одной медалью «За оборону Кавказа». И в этом  случае мой прадед не считает, что совершил что-то героическое. Просто под обстрелом вывез раненых  с поля боя и доставил в медсанбат.</a:t>
            </a:r>
            <a:endParaRPr dirty="0">
              <a:latin typeface="Tahoma"/>
              <a:cs typeface="Tahoma"/>
            </a:endParaRPr>
          </a:p>
        </p:txBody>
      </p:sp>
      <p:pic>
        <p:nvPicPr>
          <p:cNvPr id="3" name="object 3"/>
          <p:cNvPicPr/>
          <p:nvPr/>
        </p:nvPicPr>
        <p:blipFill>
          <a:blip r:embed="rId2" cstate="print"/>
          <a:stretch>
            <a:fillRect/>
          </a:stretch>
        </p:blipFill>
        <p:spPr>
          <a:xfrm>
            <a:off x="10222992" y="251459"/>
            <a:ext cx="1431036" cy="1431036"/>
          </a:xfrm>
          <a:prstGeom prst="rect">
            <a:avLst/>
          </a:prstGeom>
        </p:spPr>
      </p:pic>
      <p:pic>
        <p:nvPicPr>
          <p:cNvPr id="4" name="object 4"/>
          <p:cNvPicPr/>
          <p:nvPr/>
        </p:nvPicPr>
        <p:blipFill>
          <a:blip r:embed="rId3" cstate="print"/>
          <a:stretch>
            <a:fillRect/>
          </a:stretch>
        </p:blipFill>
        <p:spPr>
          <a:xfrm>
            <a:off x="9953243" y="5445252"/>
            <a:ext cx="2177796" cy="1274064"/>
          </a:xfrm>
          <a:prstGeom prst="rect">
            <a:avLst/>
          </a:prstGeom>
        </p:spPr>
      </p:pic>
      <p:grpSp>
        <p:nvGrpSpPr>
          <p:cNvPr id="5" name="object 5"/>
          <p:cNvGrpSpPr/>
          <p:nvPr/>
        </p:nvGrpSpPr>
        <p:grpSpPr>
          <a:xfrm>
            <a:off x="1388363" y="291083"/>
            <a:ext cx="6786880" cy="4622800"/>
            <a:chOff x="1388363" y="291083"/>
            <a:chExt cx="6786880" cy="4622800"/>
          </a:xfrm>
        </p:grpSpPr>
        <p:pic>
          <p:nvPicPr>
            <p:cNvPr id="6" name="object 6"/>
            <p:cNvPicPr/>
            <p:nvPr/>
          </p:nvPicPr>
          <p:blipFill>
            <a:blip r:embed="rId4" cstate="print"/>
            <a:stretch>
              <a:fillRect/>
            </a:stretch>
          </p:blipFill>
          <p:spPr>
            <a:xfrm>
              <a:off x="4675631" y="291083"/>
              <a:ext cx="3499103" cy="4622292"/>
            </a:xfrm>
            <a:prstGeom prst="rect">
              <a:avLst/>
            </a:prstGeom>
          </p:spPr>
        </p:pic>
        <p:pic>
          <p:nvPicPr>
            <p:cNvPr id="7" name="object 7"/>
            <p:cNvPicPr/>
            <p:nvPr/>
          </p:nvPicPr>
          <p:blipFill>
            <a:blip r:embed="rId5" cstate="print"/>
            <a:stretch>
              <a:fillRect/>
            </a:stretch>
          </p:blipFill>
          <p:spPr>
            <a:xfrm>
              <a:off x="4870704" y="486155"/>
              <a:ext cx="2929128" cy="4052316"/>
            </a:xfrm>
            <a:prstGeom prst="rect">
              <a:avLst/>
            </a:prstGeom>
          </p:spPr>
        </p:pic>
        <p:pic>
          <p:nvPicPr>
            <p:cNvPr id="8" name="object 8"/>
            <p:cNvPicPr/>
            <p:nvPr/>
          </p:nvPicPr>
          <p:blipFill>
            <a:blip r:embed="rId4" cstate="print"/>
            <a:stretch>
              <a:fillRect/>
            </a:stretch>
          </p:blipFill>
          <p:spPr>
            <a:xfrm>
              <a:off x="1388363" y="291083"/>
              <a:ext cx="3500628" cy="4622292"/>
            </a:xfrm>
            <a:prstGeom prst="rect">
              <a:avLst/>
            </a:prstGeom>
          </p:spPr>
        </p:pic>
        <p:pic>
          <p:nvPicPr>
            <p:cNvPr id="9" name="object 9"/>
            <p:cNvPicPr/>
            <p:nvPr/>
          </p:nvPicPr>
          <p:blipFill>
            <a:blip r:embed="rId6" cstate="print"/>
            <a:stretch>
              <a:fillRect/>
            </a:stretch>
          </p:blipFill>
          <p:spPr>
            <a:xfrm>
              <a:off x="1583435" y="486155"/>
              <a:ext cx="2930652" cy="4052316"/>
            </a:xfrm>
            <a:prstGeom prst="rect">
              <a:avLst/>
            </a:prstGeom>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62964" y="4953746"/>
            <a:ext cx="7609840" cy="1420197"/>
          </a:xfrm>
          <a:prstGeom prst="rect">
            <a:avLst/>
          </a:prstGeom>
        </p:spPr>
        <p:txBody>
          <a:bodyPr vert="horz" wrap="square" lIns="0" tIns="30480" rIns="0" bIns="0" rtlCol="0">
            <a:spAutoFit/>
          </a:bodyPr>
          <a:lstStyle/>
          <a:p>
            <a:pPr marL="12700" marR="6350" indent="266700" algn="just">
              <a:lnSpc>
                <a:spcPts val="1800"/>
              </a:lnSpc>
              <a:spcBef>
                <a:spcPts val="240"/>
              </a:spcBef>
              <a:tabLst>
                <a:tab pos="6043295" algn="l"/>
              </a:tabLst>
            </a:pPr>
            <a:r>
              <a:rPr sz="2000" b="1" i="1" dirty="0">
                <a:solidFill>
                  <a:srgbClr val="820000"/>
                </a:solidFill>
                <a:latin typeface="Trebuchet MS"/>
                <a:cs typeface="Trebuchet MS"/>
              </a:rPr>
              <a:t>«А как я мог этого не сделать, - вспоминает слова прадеда мой отец.	</a:t>
            </a:r>
            <a:endParaRPr lang="ru-RU" sz="2000" b="1" i="1" dirty="0">
              <a:solidFill>
                <a:srgbClr val="820000"/>
              </a:solidFill>
              <a:latin typeface="Trebuchet MS"/>
              <a:cs typeface="Trebuchet MS"/>
            </a:endParaRPr>
          </a:p>
          <a:p>
            <a:pPr marL="12700" marR="6350" indent="266700" algn="just">
              <a:lnSpc>
                <a:spcPts val="1800"/>
              </a:lnSpc>
              <a:spcBef>
                <a:spcPts val="240"/>
              </a:spcBef>
              <a:tabLst>
                <a:tab pos="6043295" algn="l"/>
              </a:tabLst>
            </a:pPr>
            <a:r>
              <a:rPr sz="2000" b="1" i="1" dirty="0" err="1">
                <a:solidFill>
                  <a:srgbClr val="820000"/>
                </a:solidFill>
                <a:latin typeface="Trebuchet MS"/>
                <a:cs typeface="Trebuchet MS"/>
              </a:rPr>
              <a:t>Просто</a:t>
            </a:r>
            <a:r>
              <a:rPr sz="2000" b="1" i="1" dirty="0">
                <a:solidFill>
                  <a:srgbClr val="820000"/>
                </a:solidFill>
                <a:latin typeface="Trebuchet MS"/>
                <a:cs typeface="Trebuchet MS"/>
              </a:rPr>
              <a:t> туда привёз  боеприпасы, у меня был такой приказ, а оттуда забрал раненых, без всякого приказа.</a:t>
            </a:r>
            <a:endParaRPr sz="2000" b="1" dirty="0">
              <a:latin typeface="Trebuchet MS"/>
              <a:cs typeface="Trebuchet MS"/>
            </a:endParaRPr>
          </a:p>
          <a:p>
            <a:pPr marL="279400" algn="just">
              <a:lnSpc>
                <a:spcPts val="1725"/>
              </a:lnSpc>
            </a:pPr>
            <a:r>
              <a:rPr sz="2000" b="1" i="1" dirty="0">
                <a:solidFill>
                  <a:srgbClr val="820000"/>
                </a:solidFill>
                <a:latin typeface="Trebuchet MS"/>
                <a:cs typeface="Trebuchet MS"/>
              </a:rPr>
              <a:t>А что бомбили… Так всё время бомбили… Я не мог их там оставить».</a:t>
            </a:r>
            <a:endParaRPr sz="2000" b="1" dirty="0">
              <a:latin typeface="Trebuchet MS"/>
              <a:cs typeface="Trebuchet MS"/>
            </a:endParaRPr>
          </a:p>
        </p:txBody>
      </p:sp>
      <p:pic>
        <p:nvPicPr>
          <p:cNvPr id="3" name="object 3"/>
          <p:cNvPicPr/>
          <p:nvPr/>
        </p:nvPicPr>
        <p:blipFill>
          <a:blip r:embed="rId2" cstate="print"/>
          <a:stretch>
            <a:fillRect/>
          </a:stretch>
        </p:blipFill>
        <p:spPr>
          <a:xfrm>
            <a:off x="10222992" y="251459"/>
            <a:ext cx="1431036" cy="1431036"/>
          </a:xfrm>
          <a:prstGeom prst="rect">
            <a:avLst/>
          </a:prstGeom>
        </p:spPr>
      </p:pic>
      <p:pic>
        <p:nvPicPr>
          <p:cNvPr id="4" name="object 4"/>
          <p:cNvPicPr/>
          <p:nvPr/>
        </p:nvPicPr>
        <p:blipFill>
          <a:blip r:embed="rId3" cstate="print"/>
          <a:stretch>
            <a:fillRect/>
          </a:stretch>
        </p:blipFill>
        <p:spPr>
          <a:xfrm>
            <a:off x="9953243" y="5445252"/>
            <a:ext cx="2177796" cy="1274064"/>
          </a:xfrm>
          <a:prstGeom prst="rect">
            <a:avLst/>
          </a:prstGeom>
        </p:spPr>
      </p:pic>
      <p:grpSp>
        <p:nvGrpSpPr>
          <p:cNvPr id="5" name="object 5"/>
          <p:cNvGrpSpPr/>
          <p:nvPr/>
        </p:nvGrpSpPr>
        <p:grpSpPr>
          <a:xfrm>
            <a:off x="6397752" y="816863"/>
            <a:ext cx="2476500" cy="3892550"/>
            <a:chOff x="6397752" y="816863"/>
            <a:chExt cx="2476500" cy="3892550"/>
          </a:xfrm>
        </p:grpSpPr>
        <p:pic>
          <p:nvPicPr>
            <p:cNvPr id="6" name="object 6"/>
            <p:cNvPicPr/>
            <p:nvPr/>
          </p:nvPicPr>
          <p:blipFill>
            <a:blip r:embed="rId4" cstate="print"/>
            <a:stretch>
              <a:fillRect/>
            </a:stretch>
          </p:blipFill>
          <p:spPr>
            <a:xfrm>
              <a:off x="6397752" y="816863"/>
              <a:ext cx="2476500" cy="3892296"/>
            </a:xfrm>
            <a:prstGeom prst="rect">
              <a:avLst/>
            </a:prstGeom>
          </p:spPr>
        </p:pic>
        <p:pic>
          <p:nvPicPr>
            <p:cNvPr id="7" name="object 7"/>
            <p:cNvPicPr/>
            <p:nvPr/>
          </p:nvPicPr>
          <p:blipFill>
            <a:blip r:embed="rId5" cstate="print"/>
            <a:stretch>
              <a:fillRect/>
            </a:stretch>
          </p:blipFill>
          <p:spPr>
            <a:xfrm>
              <a:off x="6592824" y="1011936"/>
              <a:ext cx="1906524" cy="3322320"/>
            </a:xfrm>
            <a:prstGeom prst="rect">
              <a:avLst/>
            </a:prstGeom>
          </p:spPr>
        </p:pic>
      </p:grpSp>
      <p:grpSp>
        <p:nvGrpSpPr>
          <p:cNvPr id="8" name="object 8"/>
          <p:cNvGrpSpPr/>
          <p:nvPr/>
        </p:nvGrpSpPr>
        <p:grpSpPr>
          <a:xfrm>
            <a:off x="1071123" y="760460"/>
            <a:ext cx="5049520" cy="3912235"/>
            <a:chOff x="1071123" y="760460"/>
            <a:chExt cx="5049520" cy="3912235"/>
          </a:xfrm>
        </p:grpSpPr>
        <p:pic>
          <p:nvPicPr>
            <p:cNvPr id="9" name="object 9"/>
            <p:cNvPicPr/>
            <p:nvPr/>
          </p:nvPicPr>
          <p:blipFill>
            <a:blip r:embed="rId6" cstate="print"/>
            <a:stretch>
              <a:fillRect/>
            </a:stretch>
          </p:blipFill>
          <p:spPr>
            <a:xfrm>
              <a:off x="1071123" y="760460"/>
              <a:ext cx="5049509" cy="3912011"/>
            </a:xfrm>
            <a:prstGeom prst="rect">
              <a:avLst/>
            </a:prstGeom>
          </p:spPr>
        </p:pic>
        <p:pic>
          <p:nvPicPr>
            <p:cNvPr id="10" name="object 10"/>
            <p:cNvPicPr/>
            <p:nvPr/>
          </p:nvPicPr>
          <p:blipFill>
            <a:blip r:embed="rId7" cstate="print"/>
            <a:stretch>
              <a:fillRect/>
            </a:stretch>
          </p:blipFill>
          <p:spPr>
            <a:xfrm>
              <a:off x="1229867" y="918971"/>
              <a:ext cx="4552187" cy="3415283"/>
            </a:xfrm>
            <a:prstGeom prst="rect">
              <a:avLst/>
            </a:prstGeom>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222992" y="251459"/>
            <a:ext cx="1431036" cy="1431036"/>
          </a:xfrm>
          <a:prstGeom prst="rect">
            <a:avLst/>
          </a:prstGeom>
        </p:spPr>
      </p:pic>
      <p:pic>
        <p:nvPicPr>
          <p:cNvPr id="3" name="object 3"/>
          <p:cNvPicPr/>
          <p:nvPr/>
        </p:nvPicPr>
        <p:blipFill>
          <a:blip r:embed="rId3" cstate="print"/>
          <a:stretch>
            <a:fillRect/>
          </a:stretch>
        </p:blipFill>
        <p:spPr>
          <a:xfrm>
            <a:off x="9953243" y="5445252"/>
            <a:ext cx="2177796" cy="1274064"/>
          </a:xfrm>
          <a:prstGeom prst="rect">
            <a:avLst/>
          </a:prstGeom>
        </p:spPr>
      </p:pic>
      <p:sp>
        <p:nvSpPr>
          <p:cNvPr id="4" name="object 4"/>
          <p:cNvSpPr txBox="1"/>
          <p:nvPr/>
        </p:nvSpPr>
        <p:spPr>
          <a:xfrm>
            <a:off x="414019" y="3810380"/>
            <a:ext cx="8932545" cy="2897396"/>
          </a:xfrm>
          <a:prstGeom prst="rect">
            <a:avLst/>
          </a:prstGeom>
        </p:spPr>
        <p:txBody>
          <a:bodyPr vert="horz" wrap="square" lIns="0" tIns="12700" rIns="0" bIns="0" rtlCol="0">
            <a:spAutoFit/>
          </a:bodyPr>
          <a:lstStyle/>
          <a:p>
            <a:pPr marL="279400">
              <a:lnSpc>
                <a:spcPts val="1570"/>
              </a:lnSpc>
              <a:spcBef>
                <a:spcPts val="100"/>
              </a:spcBef>
            </a:pPr>
            <a:r>
              <a:rPr sz="1600" b="1" dirty="0">
                <a:solidFill>
                  <a:srgbClr val="820000"/>
                </a:solidFill>
                <a:latin typeface="Times New Roman" panose="02020603050405020304" pitchFamily="18" charset="0"/>
                <a:cs typeface="Times New Roman" panose="02020603050405020304" pitchFamily="18" charset="0"/>
              </a:rPr>
              <a:t>Мой отец, вспоминает, что прадед часто повторял:</a:t>
            </a:r>
            <a:endParaRPr sz="1600" dirty="0">
              <a:latin typeface="Times New Roman" panose="02020603050405020304" pitchFamily="18" charset="0"/>
              <a:cs typeface="Times New Roman" panose="02020603050405020304" pitchFamily="18" charset="0"/>
            </a:endParaRPr>
          </a:p>
          <a:p>
            <a:pPr marL="279400">
              <a:lnSpc>
                <a:spcPts val="1630"/>
              </a:lnSpc>
            </a:pPr>
            <a:r>
              <a:rPr sz="1600" b="1" i="1" dirty="0">
                <a:solidFill>
                  <a:srgbClr val="820000"/>
                </a:solidFill>
                <a:latin typeface="Times New Roman" panose="02020603050405020304" pitchFamily="18" charset="0"/>
                <a:cs typeface="Times New Roman" panose="02020603050405020304" pitchFamily="18" charset="0"/>
              </a:rPr>
              <a:t>«Запомни внучек, советский солдат с детьми не воюет, будь он хоть немец, хоть еврей, хоть </a:t>
            </a:r>
            <a:r>
              <a:rPr sz="1600" b="1" i="1" dirty="0" err="1">
                <a:solidFill>
                  <a:srgbClr val="820000"/>
                </a:solidFill>
                <a:latin typeface="Times New Roman" panose="02020603050405020304" pitchFamily="18" charset="0"/>
                <a:cs typeface="Times New Roman" panose="02020603050405020304" pitchFamily="18" charset="0"/>
              </a:rPr>
              <a:t>кто</a:t>
            </a:r>
            <a:r>
              <a:rPr sz="1600" b="1" i="1" dirty="0">
                <a:solidFill>
                  <a:srgbClr val="820000"/>
                </a:solidFill>
                <a:latin typeface="Times New Roman" panose="02020603050405020304" pitchFamily="18" charset="0"/>
                <a:cs typeface="Times New Roman" panose="02020603050405020304" pitchFamily="18" charset="0"/>
              </a:rPr>
              <a:t>…»</a:t>
            </a:r>
            <a:r>
              <a:rPr lang="ru-RU" sz="1600" b="1" i="1" dirty="0">
                <a:solidFill>
                  <a:srgbClr val="820000"/>
                </a:solidFill>
                <a:latin typeface="Times New Roman" panose="02020603050405020304" pitchFamily="18" charset="0"/>
                <a:cs typeface="Times New Roman" panose="02020603050405020304" pitchFamily="18" charset="0"/>
              </a:rPr>
              <a:t>.</a:t>
            </a:r>
            <a:endParaRPr sz="1600" b="1" dirty="0">
              <a:latin typeface="Times New Roman" panose="02020603050405020304" pitchFamily="18" charset="0"/>
              <a:cs typeface="Times New Roman" panose="02020603050405020304" pitchFamily="18" charset="0"/>
            </a:endParaRPr>
          </a:p>
          <a:p>
            <a:pPr marL="279400">
              <a:lnSpc>
                <a:spcPts val="1570"/>
              </a:lnSpc>
              <a:spcBef>
                <a:spcPts val="1335"/>
              </a:spcBef>
            </a:pPr>
            <a:r>
              <a:rPr sz="1600" b="1" dirty="0">
                <a:solidFill>
                  <a:srgbClr val="820000"/>
                </a:solidFill>
                <a:latin typeface="Times New Roman" panose="02020603050405020304" pitchFamily="18" charset="0"/>
                <a:cs typeface="Times New Roman" panose="02020603050405020304" pitchFamily="18" charset="0"/>
              </a:rPr>
              <a:t>В качестве примера рассказывал историю:</a:t>
            </a:r>
            <a:endParaRPr sz="1600" dirty="0">
              <a:latin typeface="Times New Roman" panose="02020603050405020304" pitchFamily="18" charset="0"/>
              <a:cs typeface="Times New Roman" panose="02020603050405020304" pitchFamily="18" charset="0"/>
            </a:endParaRPr>
          </a:p>
          <a:p>
            <a:pPr marL="12700" marR="5080" indent="266700" algn="just">
              <a:lnSpc>
                <a:spcPct val="86900"/>
              </a:lnSpc>
              <a:spcBef>
                <a:spcPts val="120"/>
              </a:spcBef>
            </a:pPr>
            <a:r>
              <a:rPr sz="1600" b="1" i="1" dirty="0">
                <a:solidFill>
                  <a:srgbClr val="820000"/>
                </a:solidFill>
                <a:latin typeface="Times New Roman" panose="02020603050405020304" pitchFamily="18" charset="0"/>
                <a:cs typeface="Times New Roman" panose="02020603050405020304" pitchFamily="18" charset="0"/>
              </a:rPr>
              <a:t>«Дело было в Австрии. Названия городка не запомнил. После длительного перехода, расположились на постой,  пополнение и переформирование. Развернули полевую кухню, радовались горячей пище, так-как несколько дней  питались только сухим пайком. И тут   заметили одного маленького голодного ребёнка, который подошёл к кухне с кружкой  и стоял молча в ожидании. Повар положил ему каши. Через некоторое время подошла ещё горстка голодных детей с  мисками и кружками. Накормили и их. А затем, видимо убедившись, что Советские солдаты никого не обижают, стали  подходить и гражданские «австрияки».</a:t>
            </a:r>
            <a:endParaRPr sz="1600" b="1" dirty="0">
              <a:latin typeface="Times New Roman" panose="02020603050405020304" pitchFamily="18" charset="0"/>
              <a:cs typeface="Times New Roman" panose="02020603050405020304" pitchFamily="18" charset="0"/>
            </a:endParaRPr>
          </a:p>
          <a:p>
            <a:pPr marL="279400">
              <a:lnSpc>
                <a:spcPts val="1400"/>
              </a:lnSpc>
            </a:pPr>
            <a:r>
              <a:rPr sz="1600" b="1" i="1" dirty="0">
                <a:solidFill>
                  <a:srgbClr val="820000"/>
                </a:solidFill>
                <a:latin typeface="Times New Roman" panose="02020603050405020304" pitchFamily="18" charset="0"/>
                <a:cs typeface="Times New Roman" panose="02020603050405020304" pitchFamily="18" charset="0"/>
              </a:rPr>
              <a:t>Так и отдали всю свою еду «австриякам», а сами снова ели сухой паёк…</a:t>
            </a:r>
            <a:endParaRPr sz="1600" b="1" dirty="0">
              <a:latin typeface="Times New Roman" panose="02020603050405020304" pitchFamily="18" charset="0"/>
              <a:cs typeface="Times New Roman" panose="02020603050405020304" pitchFamily="18" charset="0"/>
            </a:endParaRPr>
          </a:p>
          <a:p>
            <a:pPr marL="279400">
              <a:lnSpc>
                <a:spcPts val="1625"/>
              </a:lnSpc>
            </a:pPr>
            <a:r>
              <a:rPr sz="1600" b="1" i="1" dirty="0">
                <a:solidFill>
                  <a:srgbClr val="820000"/>
                </a:solidFill>
                <a:latin typeface="Times New Roman" panose="02020603050405020304" pitchFamily="18" charset="0"/>
                <a:cs typeface="Times New Roman" panose="02020603050405020304" pitchFamily="18" charset="0"/>
              </a:rPr>
              <a:t>Но никто не обижался, только </a:t>
            </a:r>
            <a:r>
              <a:rPr sz="1600" b="1" i="1" dirty="0" err="1">
                <a:solidFill>
                  <a:srgbClr val="820000"/>
                </a:solidFill>
                <a:latin typeface="Times New Roman" panose="02020603050405020304" pitchFamily="18" charset="0"/>
                <a:cs typeface="Times New Roman" panose="02020603050405020304" pitchFamily="18" charset="0"/>
              </a:rPr>
              <a:t>посмеивались</a:t>
            </a:r>
            <a:r>
              <a:rPr sz="1600" b="1" i="1" dirty="0">
                <a:solidFill>
                  <a:srgbClr val="820000"/>
                </a:solidFill>
                <a:latin typeface="Times New Roman" panose="02020603050405020304" pitchFamily="18" charset="0"/>
                <a:cs typeface="Times New Roman" panose="02020603050405020304" pitchFamily="18" charset="0"/>
              </a:rPr>
              <a:t>…»</a:t>
            </a:r>
            <a:r>
              <a:rPr lang="ru-RU" sz="1600" b="1" i="1" dirty="0">
                <a:solidFill>
                  <a:srgbClr val="820000"/>
                </a:solidFill>
                <a:latin typeface="Times New Roman" panose="02020603050405020304" pitchFamily="18" charset="0"/>
                <a:cs typeface="Times New Roman" panose="02020603050405020304" pitchFamily="18" charset="0"/>
              </a:rPr>
              <a:t>.</a:t>
            </a:r>
            <a:endParaRPr sz="1600" b="1" dirty="0">
              <a:latin typeface="Times New Roman" panose="02020603050405020304" pitchFamily="18" charset="0"/>
              <a:cs typeface="Times New Roman" panose="02020603050405020304" pitchFamily="18" charset="0"/>
            </a:endParaRPr>
          </a:p>
        </p:txBody>
      </p:sp>
      <p:grpSp>
        <p:nvGrpSpPr>
          <p:cNvPr id="5" name="object 5"/>
          <p:cNvGrpSpPr/>
          <p:nvPr/>
        </p:nvGrpSpPr>
        <p:grpSpPr>
          <a:xfrm>
            <a:off x="681227" y="449580"/>
            <a:ext cx="9240520" cy="3401695"/>
            <a:chOff x="681227" y="449580"/>
            <a:chExt cx="9240520" cy="3401695"/>
          </a:xfrm>
        </p:grpSpPr>
        <p:pic>
          <p:nvPicPr>
            <p:cNvPr id="6" name="object 6"/>
            <p:cNvPicPr/>
            <p:nvPr/>
          </p:nvPicPr>
          <p:blipFill>
            <a:blip r:embed="rId4" cstate="print"/>
            <a:stretch>
              <a:fillRect/>
            </a:stretch>
          </p:blipFill>
          <p:spPr>
            <a:xfrm>
              <a:off x="5583936" y="449580"/>
              <a:ext cx="4337304" cy="3401695"/>
            </a:xfrm>
            <a:prstGeom prst="rect">
              <a:avLst/>
            </a:prstGeom>
          </p:spPr>
        </p:pic>
        <p:pic>
          <p:nvPicPr>
            <p:cNvPr id="7" name="object 7"/>
            <p:cNvPicPr/>
            <p:nvPr/>
          </p:nvPicPr>
          <p:blipFill>
            <a:blip r:embed="rId5" cstate="print"/>
            <a:stretch>
              <a:fillRect/>
            </a:stretch>
          </p:blipFill>
          <p:spPr>
            <a:xfrm>
              <a:off x="5779007" y="644652"/>
              <a:ext cx="3767328" cy="2831592"/>
            </a:xfrm>
            <a:prstGeom prst="rect">
              <a:avLst/>
            </a:prstGeom>
          </p:spPr>
        </p:pic>
        <p:pic>
          <p:nvPicPr>
            <p:cNvPr id="8" name="object 8"/>
            <p:cNvPicPr/>
            <p:nvPr/>
          </p:nvPicPr>
          <p:blipFill>
            <a:blip r:embed="rId6" cstate="print"/>
            <a:stretch>
              <a:fillRect/>
            </a:stretch>
          </p:blipFill>
          <p:spPr>
            <a:xfrm>
              <a:off x="681227" y="449580"/>
              <a:ext cx="5134356" cy="3401695"/>
            </a:xfrm>
            <a:prstGeom prst="rect">
              <a:avLst/>
            </a:prstGeom>
          </p:spPr>
        </p:pic>
        <p:pic>
          <p:nvPicPr>
            <p:cNvPr id="9" name="object 9"/>
            <p:cNvPicPr/>
            <p:nvPr/>
          </p:nvPicPr>
          <p:blipFill>
            <a:blip r:embed="rId7" cstate="print"/>
            <a:stretch>
              <a:fillRect/>
            </a:stretch>
          </p:blipFill>
          <p:spPr>
            <a:xfrm>
              <a:off x="876299" y="644652"/>
              <a:ext cx="4564380" cy="2831592"/>
            </a:xfrm>
            <a:prstGeom prst="rect">
              <a:avLst/>
            </a:prstGeom>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3400" y="5037734"/>
            <a:ext cx="8382000" cy="1544077"/>
          </a:xfrm>
          <a:prstGeom prst="rect">
            <a:avLst/>
          </a:prstGeom>
        </p:spPr>
        <p:txBody>
          <a:bodyPr vert="horz" wrap="square" lIns="0" tIns="111760" rIns="0" bIns="0" rtlCol="0">
            <a:spAutoFit/>
          </a:bodyPr>
          <a:lstStyle/>
          <a:p>
            <a:pPr marL="12700" algn="ctr">
              <a:lnSpc>
                <a:spcPct val="100000"/>
              </a:lnSpc>
              <a:spcBef>
                <a:spcPts val="880"/>
              </a:spcBef>
            </a:pPr>
            <a:r>
              <a:rPr sz="2000" b="1" dirty="0">
                <a:solidFill>
                  <a:srgbClr val="0070C0"/>
                </a:solidFill>
                <a:latin typeface="Tahoma"/>
                <a:cs typeface="Tahoma"/>
              </a:rPr>
              <a:t>Я не застала моего прадеда в живых, он умер в 1974 году.</a:t>
            </a:r>
            <a:endParaRPr sz="2000" dirty="0">
              <a:solidFill>
                <a:srgbClr val="0070C0"/>
              </a:solidFill>
              <a:latin typeface="Tahoma"/>
              <a:cs typeface="Tahoma"/>
            </a:endParaRPr>
          </a:p>
          <a:p>
            <a:pPr marL="12700" marR="5080" algn="ctr">
              <a:lnSpc>
                <a:spcPts val="2950"/>
              </a:lnSpc>
              <a:spcBef>
                <a:spcPts val="95"/>
              </a:spcBef>
            </a:pPr>
            <a:r>
              <a:rPr sz="2000" b="1" dirty="0">
                <a:solidFill>
                  <a:srgbClr val="0070C0"/>
                </a:solidFill>
                <a:latin typeface="Tahoma"/>
                <a:cs typeface="Tahoma"/>
              </a:rPr>
              <a:t>Но я </a:t>
            </a:r>
            <a:r>
              <a:rPr lang="ru-RU" sz="2000" b="1" dirty="0">
                <a:solidFill>
                  <a:srgbClr val="0070C0"/>
                </a:solidFill>
                <a:latin typeface="Tahoma"/>
                <a:cs typeface="Tahoma"/>
              </a:rPr>
              <a:t>ГОРЖУСЬ</a:t>
            </a:r>
            <a:r>
              <a:rPr sz="2000" b="1" dirty="0">
                <a:solidFill>
                  <a:srgbClr val="0070C0"/>
                </a:solidFill>
                <a:latin typeface="Tahoma"/>
                <a:cs typeface="Tahoma"/>
              </a:rPr>
              <a:t>, тем, что в моей семье был и есть такой человек, </a:t>
            </a:r>
            <a:r>
              <a:rPr sz="2000" b="1" dirty="0" err="1">
                <a:solidFill>
                  <a:srgbClr val="0070C0"/>
                </a:solidFill>
                <a:latin typeface="Tahoma"/>
                <a:cs typeface="Tahoma"/>
              </a:rPr>
              <a:t>мой</a:t>
            </a:r>
            <a:r>
              <a:rPr sz="2000" b="1" dirty="0">
                <a:solidFill>
                  <a:srgbClr val="0070C0"/>
                </a:solidFill>
                <a:latin typeface="Tahoma"/>
                <a:cs typeface="Tahoma"/>
              </a:rPr>
              <a:t> </a:t>
            </a:r>
            <a:r>
              <a:rPr lang="ru-RU" sz="2000" b="1" dirty="0">
                <a:solidFill>
                  <a:srgbClr val="0070C0"/>
                </a:solidFill>
                <a:latin typeface="Tahoma"/>
                <a:cs typeface="Tahoma"/>
              </a:rPr>
              <a:t>ПРАДЕД</a:t>
            </a:r>
            <a:r>
              <a:rPr sz="2000" b="1" dirty="0">
                <a:solidFill>
                  <a:srgbClr val="0070C0"/>
                </a:solidFill>
                <a:latin typeface="Tahoma"/>
                <a:cs typeface="Tahoma"/>
              </a:rPr>
              <a:t>:  </a:t>
            </a:r>
            <a:r>
              <a:rPr sz="2000" b="1" dirty="0" err="1">
                <a:solidFill>
                  <a:srgbClr val="FF0000"/>
                </a:solidFill>
                <a:latin typeface="Tahoma"/>
                <a:cs typeface="Tahoma"/>
              </a:rPr>
              <a:t>красноармеец</a:t>
            </a:r>
            <a:r>
              <a:rPr sz="2000" b="1" dirty="0">
                <a:solidFill>
                  <a:srgbClr val="FF0000"/>
                </a:solidFill>
                <a:latin typeface="Tahoma"/>
                <a:cs typeface="Tahoma"/>
              </a:rPr>
              <a:t> </a:t>
            </a:r>
            <a:r>
              <a:rPr lang="ru-RU" sz="2000" b="1" dirty="0">
                <a:solidFill>
                  <a:srgbClr val="FF0000"/>
                </a:solidFill>
                <a:latin typeface="Tahoma"/>
                <a:cs typeface="Tahoma"/>
              </a:rPr>
              <a:t>ЗАТУЛА </a:t>
            </a:r>
            <a:r>
              <a:rPr sz="2000" b="1" dirty="0" err="1">
                <a:solidFill>
                  <a:srgbClr val="FF0000"/>
                </a:solidFill>
                <a:latin typeface="Tahoma"/>
                <a:cs typeface="Tahoma"/>
              </a:rPr>
              <a:t>Игнат</a:t>
            </a:r>
            <a:r>
              <a:rPr sz="2000" b="1" dirty="0">
                <a:solidFill>
                  <a:srgbClr val="FF0000"/>
                </a:solidFill>
                <a:latin typeface="Tahoma"/>
                <a:cs typeface="Tahoma"/>
              </a:rPr>
              <a:t> Яковлевич.</a:t>
            </a:r>
            <a:endParaRPr sz="2000" dirty="0">
              <a:solidFill>
                <a:srgbClr val="FF0000"/>
              </a:solidFill>
              <a:latin typeface="Tahoma"/>
              <a:cs typeface="Tahoma"/>
            </a:endParaRPr>
          </a:p>
        </p:txBody>
      </p:sp>
      <p:pic>
        <p:nvPicPr>
          <p:cNvPr id="3" name="object 3"/>
          <p:cNvPicPr/>
          <p:nvPr/>
        </p:nvPicPr>
        <p:blipFill>
          <a:blip r:embed="rId2" cstate="print"/>
          <a:stretch>
            <a:fillRect/>
          </a:stretch>
        </p:blipFill>
        <p:spPr>
          <a:xfrm>
            <a:off x="10222992" y="251459"/>
            <a:ext cx="1431036" cy="1431036"/>
          </a:xfrm>
          <a:prstGeom prst="rect">
            <a:avLst/>
          </a:prstGeom>
        </p:spPr>
      </p:pic>
      <p:pic>
        <p:nvPicPr>
          <p:cNvPr id="4" name="object 4"/>
          <p:cNvPicPr/>
          <p:nvPr/>
        </p:nvPicPr>
        <p:blipFill>
          <a:blip r:embed="rId3" cstate="print"/>
          <a:stretch>
            <a:fillRect/>
          </a:stretch>
        </p:blipFill>
        <p:spPr>
          <a:xfrm>
            <a:off x="9953243" y="5445252"/>
            <a:ext cx="2177796" cy="1274064"/>
          </a:xfrm>
          <a:prstGeom prst="rect">
            <a:avLst/>
          </a:prstGeom>
        </p:spPr>
      </p:pic>
      <p:grpSp>
        <p:nvGrpSpPr>
          <p:cNvPr id="5" name="object 5"/>
          <p:cNvGrpSpPr/>
          <p:nvPr/>
        </p:nvGrpSpPr>
        <p:grpSpPr>
          <a:xfrm>
            <a:off x="923544" y="268224"/>
            <a:ext cx="8883650" cy="4938395"/>
            <a:chOff x="923544" y="268224"/>
            <a:chExt cx="8883650" cy="4938395"/>
          </a:xfrm>
        </p:grpSpPr>
        <p:pic>
          <p:nvPicPr>
            <p:cNvPr id="6" name="object 6"/>
            <p:cNvPicPr/>
            <p:nvPr/>
          </p:nvPicPr>
          <p:blipFill>
            <a:blip r:embed="rId4" cstate="print"/>
            <a:stretch>
              <a:fillRect/>
            </a:stretch>
          </p:blipFill>
          <p:spPr>
            <a:xfrm>
              <a:off x="923544" y="268224"/>
              <a:ext cx="3547999" cy="4937887"/>
            </a:xfrm>
            <a:prstGeom prst="rect">
              <a:avLst/>
            </a:prstGeom>
          </p:spPr>
        </p:pic>
        <p:pic>
          <p:nvPicPr>
            <p:cNvPr id="7" name="object 7"/>
            <p:cNvPicPr/>
            <p:nvPr/>
          </p:nvPicPr>
          <p:blipFill>
            <a:blip r:embed="rId5" cstate="print"/>
            <a:stretch>
              <a:fillRect/>
            </a:stretch>
          </p:blipFill>
          <p:spPr>
            <a:xfrm>
              <a:off x="1118616" y="463296"/>
              <a:ext cx="2977895" cy="4367783"/>
            </a:xfrm>
            <a:prstGeom prst="rect">
              <a:avLst/>
            </a:prstGeom>
          </p:spPr>
        </p:pic>
        <p:pic>
          <p:nvPicPr>
            <p:cNvPr id="8" name="object 8"/>
            <p:cNvPicPr/>
            <p:nvPr/>
          </p:nvPicPr>
          <p:blipFill>
            <a:blip r:embed="rId6" cstate="print"/>
            <a:stretch>
              <a:fillRect/>
            </a:stretch>
          </p:blipFill>
          <p:spPr>
            <a:xfrm>
              <a:off x="4296155" y="268224"/>
              <a:ext cx="5510784" cy="3884676"/>
            </a:xfrm>
            <a:prstGeom prst="rect">
              <a:avLst/>
            </a:prstGeom>
          </p:spPr>
        </p:pic>
        <p:pic>
          <p:nvPicPr>
            <p:cNvPr id="9" name="object 9"/>
            <p:cNvPicPr/>
            <p:nvPr/>
          </p:nvPicPr>
          <p:blipFill>
            <a:blip r:embed="rId7" cstate="print"/>
            <a:stretch>
              <a:fillRect/>
            </a:stretch>
          </p:blipFill>
          <p:spPr>
            <a:xfrm>
              <a:off x="4491228" y="463296"/>
              <a:ext cx="4940808" cy="3314700"/>
            </a:xfrm>
            <a:prstGeom prst="rect">
              <a:avLst/>
            </a:prstGeom>
          </p:spPr>
        </p:pic>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086482" y="5624576"/>
            <a:ext cx="6905118" cy="299720"/>
          </a:xfrm>
          <a:prstGeom prst="rect">
            <a:avLst/>
          </a:prstGeom>
        </p:spPr>
        <p:txBody>
          <a:bodyPr vert="horz" wrap="square" lIns="0" tIns="12700" rIns="0" bIns="0" rtlCol="0">
            <a:spAutoFit/>
          </a:bodyPr>
          <a:lstStyle/>
          <a:p>
            <a:pPr marL="12700" algn="ctr">
              <a:lnSpc>
                <a:spcPct val="100000"/>
              </a:lnSpc>
              <a:spcBef>
                <a:spcPts val="100"/>
              </a:spcBef>
            </a:pPr>
            <a:r>
              <a:rPr sz="1800" b="1" dirty="0">
                <a:solidFill>
                  <a:srgbClr val="820000"/>
                </a:solidFill>
                <a:latin typeface="Tahoma"/>
                <a:cs typeface="Tahoma"/>
              </a:rPr>
              <a:t>Бумажник для хранения документов (ему более 80 лет)</a:t>
            </a:r>
            <a:endParaRPr sz="1800" dirty="0">
              <a:latin typeface="Tahoma"/>
              <a:cs typeface="Tahoma"/>
            </a:endParaRPr>
          </a:p>
        </p:txBody>
      </p:sp>
      <p:pic>
        <p:nvPicPr>
          <p:cNvPr id="3" name="object 3"/>
          <p:cNvPicPr/>
          <p:nvPr/>
        </p:nvPicPr>
        <p:blipFill>
          <a:blip r:embed="rId2" cstate="print"/>
          <a:stretch>
            <a:fillRect/>
          </a:stretch>
        </p:blipFill>
        <p:spPr>
          <a:xfrm>
            <a:off x="10222992" y="251459"/>
            <a:ext cx="1431036" cy="1431036"/>
          </a:xfrm>
          <a:prstGeom prst="rect">
            <a:avLst/>
          </a:prstGeom>
        </p:spPr>
      </p:pic>
      <p:pic>
        <p:nvPicPr>
          <p:cNvPr id="4" name="object 4"/>
          <p:cNvPicPr/>
          <p:nvPr/>
        </p:nvPicPr>
        <p:blipFill>
          <a:blip r:embed="rId3" cstate="print"/>
          <a:stretch>
            <a:fillRect/>
          </a:stretch>
        </p:blipFill>
        <p:spPr>
          <a:xfrm>
            <a:off x="9953243" y="5445252"/>
            <a:ext cx="2177796" cy="1274064"/>
          </a:xfrm>
          <a:prstGeom prst="rect">
            <a:avLst/>
          </a:prstGeom>
        </p:spPr>
      </p:pic>
      <p:sp>
        <p:nvSpPr>
          <p:cNvPr id="5" name="object 5"/>
          <p:cNvSpPr txBox="1">
            <a:spLocks noGrp="1"/>
          </p:cNvSpPr>
          <p:nvPr>
            <p:ph type="title"/>
          </p:nvPr>
        </p:nvSpPr>
        <p:spPr>
          <a:xfrm>
            <a:off x="1603248" y="802385"/>
            <a:ext cx="6452614" cy="428322"/>
          </a:xfrm>
          <a:prstGeom prst="rect">
            <a:avLst/>
          </a:prstGeom>
        </p:spPr>
        <p:txBody>
          <a:bodyPr vert="horz" wrap="square" lIns="0" tIns="12700" rIns="0" bIns="0" rtlCol="0">
            <a:spAutoFit/>
          </a:bodyPr>
          <a:lstStyle/>
          <a:p>
            <a:pPr marL="12700" algn="ctr">
              <a:lnSpc>
                <a:spcPct val="100000"/>
              </a:lnSpc>
              <a:spcBef>
                <a:spcPts val="100"/>
              </a:spcBef>
            </a:pPr>
            <a:r>
              <a:rPr sz="2700" dirty="0"/>
              <a:t>ЛИЧНЫЕ ВЕЩИ МОЕГО ПРАДЕДА</a:t>
            </a:r>
          </a:p>
        </p:txBody>
      </p:sp>
      <p:grpSp>
        <p:nvGrpSpPr>
          <p:cNvPr id="6" name="object 6"/>
          <p:cNvGrpSpPr/>
          <p:nvPr/>
        </p:nvGrpSpPr>
        <p:grpSpPr>
          <a:xfrm>
            <a:off x="1603247" y="1487424"/>
            <a:ext cx="7023100" cy="4070985"/>
            <a:chOff x="1603247" y="1487424"/>
            <a:chExt cx="7023100" cy="4070985"/>
          </a:xfrm>
        </p:grpSpPr>
        <p:pic>
          <p:nvPicPr>
            <p:cNvPr id="7" name="object 7"/>
            <p:cNvPicPr/>
            <p:nvPr/>
          </p:nvPicPr>
          <p:blipFill>
            <a:blip r:embed="rId4" cstate="print"/>
            <a:stretch>
              <a:fillRect/>
            </a:stretch>
          </p:blipFill>
          <p:spPr>
            <a:xfrm>
              <a:off x="1603247" y="1487424"/>
              <a:ext cx="7022592" cy="4070604"/>
            </a:xfrm>
            <a:prstGeom prst="rect">
              <a:avLst/>
            </a:prstGeom>
          </p:spPr>
        </p:pic>
        <p:pic>
          <p:nvPicPr>
            <p:cNvPr id="8" name="object 8"/>
            <p:cNvPicPr/>
            <p:nvPr/>
          </p:nvPicPr>
          <p:blipFill>
            <a:blip r:embed="rId5" cstate="print"/>
            <a:stretch>
              <a:fillRect/>
            </a:stretch>
          </p:blipFill>
          <p:spPr>
            <a:xfrm>
              <a:off x="1798319" y="1682496"/>
              <a:ext cx="6452615" cy="3500628"/>
            </a:xfrm>
            <a:prstGeom prst="rect">
              <a:avLst/>
            </a:prstGeom>
          </p:spPr>
        </p:pic>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97763" y="5873292"/>
            <a:ext cx="8670037" cy="833562"/>
          </a:xfrm>
          <a:prstGeom prst="rect">
            <a:avLst/>
          </a:prstGeom>
        </p:spPr>
        <p:txBody>
          <a:bodyPr vert="horz" wrap="square" lIns="0" tIns="12700" rIns="0" bIns="0" rtlCol="0">
            <a:spAutoFit/>
          </a:bodyPr>
          <a:lstStyle/>
          <a:p>
            <a:pPr algn="ctr">
              <a:lnSpc>
                <a:spcPts val="2140"/>
              </a:lnSpc>
              <a:spcBef>
                <a:spcPts val="100"/>
              </a:spcBef>
            </a:pPr>
            <a:r>
              <a:rPr sz="1800" b="1" dirty="0">
                <a:solidFill>
                  <a:srgbClr val="820000"/>
                </a:solidFill>
                <a:latin typeface="Tahoma"/>
                <a:cs typeface="Tahoma"/>
              </a:rPr>
              <a:t>Красноармейская книжка с текстом </a:t>
            </a:r>
            <a:r>
              <a:rPr sz="1800" b="1" dirty="0" err="1">
                <a:solidFill>
                  <a:srgbClr val="820000"/>
                </a:solidFill>
                <a:latin typeface="Tahoma"/>
                <a:cs typeface="Tahoma"/>
              </a:rPr>
              <a:t>присяги</a:t>
            </a:r>
            <a:r>
              <a:rPr sz="1800" b="1" dirty="0">
                <a:solidFill>
                  <a:srgbClr val="820000"/>
                </a:solidFill>
                <a:latin typeface="Tahoma"/>
                <a:cs typeface="Tahoma"/>
              </a:rPr>
              <a:t> </a:t>
            </a:r>
            <a:endParaRPr lang="ru-RU" sz="1800" b="1">
              <a:solidFill>
                <a:srgbClr val="820000"/>
              </a:solidFill>
              <a:latin typeface="Tahoma"/>
              <a:cs typeface="Tahoma"/>
            </a:endParaRPr>
          </a:p>
          <a:p>
            <a:pPr algn="ctr">
              <a:lnSpc>
                <a:spcPts val="2140"/>
              </a:lnSpc>
              <a:spcBef>
                <a:spcPts val="100"/>
              </a:spcBef>
            </a:pPr>
            <a:r>
              <a:rPr lang="ru-RU" sz="1800" b="1">
                <a:solidFill>
                  <a:srgbClr val="820000"/>
                </a:solidFill>
                <a:latin typeface="Tahoma"/>
                <a:cs typeface="Tahoma"/>
              </a:rPr>
              <a:t>ЗАТУЛЫ </a:t>
            </a:r>
            <a:r>
              <a:rPr sz="1800" b="1" dirty="0" err="1">
                <a:solidFill>
                  <a:srgbClr val="820000"/>
                </a:solidFill>
                <a:latin typeface="Tahoma"/>
                <a:cs typeface="Tahoma"/>
              </a:rPr>
              <a:t>Игната</a:t>
            </a:r>
            <a:r>
              <a:rPr sz="1800" b="1" dirty="0">
                <a:solidFill>
                  <a:srgbClr val="820000"/>
                </a:solidFill>
                <a:latin typeface="Tahoma"/>
                <a:cs typeface="Tahoma"/>
              </a:rPr>
              <a:t> Яковлевича</a:t>
            </a:r>
            <a:endParaRPr sz="1800" dirty="0">
              <a:latin typeface="Tahoma"/>
              <a:cs typeface="Tahoma"/>
            </a:endParaRPr>
          </a:p>
          <a:p>
            <a:pPr algn="ctr">
              <a:lnSpc>
                <a:spcPts val="2140"/>
              </a:lnSpc>
            </a:pPr>
            <a:r>
              <a:rPr sz="1800" b="1" dirty="0">
                <a:solidFill>
                  <a:srgbClr val="820000"/>
                </a:solidFill>
                <a:latin typeface="Tahoma"/>
                <a:cs typeface="Tahoma"/>
              </a:rPr>
              <a:t>(выдана 10 апреля 1942 г.)</a:t>
            </a:r>
            <a:endParaRPr sz="1800" dirty="0">
              <a:latin typeface="Tahoma"/>
              <a:cs typeface="Tahoma"/>
            </a:endParaRPr>
          </a:p>
        </p:txBody>
      </p:sp>
      <p:pic>
        <p:nvPicPr>
          <p:cNvPr id="3" name="object 3"/>
          <p:cNvPicPr/>
          <p:nvPr/>
        </p:nvPicPr>
        <p:blipFill>
          <a:blip r:embed="rId2" cstate="print"/>
          <a:stretch>
            <a:fillRect/>
          </a:stretch>
        </p:blipFill>
        <p:spPr>
          <a:xfrm>
            <a:off x="10222992" y="251459"/>
            <a:ext cx="1431036" cy="1431036"/>
          </a:xfrm>
          <a:prstGeom prst="rect">
            <a:avLst/>
          </a:prstGeom>
        </p:spPr>
      </p:pic>
      <p:pic>
        <p:nvPicPr>
          <p:cNvPr id="4" name="object 4"/>
          <p:cNvPicPr/>
          <p:nvPr/>
        </p:nvPicPr>
        <p:blipFill>
          <a:blip r:embed="rId3" cstate="print"/>
          <a:stretch>
            <a:fillRect/>
          </a:stretch>
        </p:blipFill>
        <p:spPr>
          <a:xfrm>
            <a:off x="9953243" y="5445252"/>
            <a:ext cx="2177796" cy="1274064"/>
          </a:xfrm>
          <a:prstGeom prst="rect">
            <a:avLst/>
          </a:prstGeom>
        </p:spPr>
      </p:pic>
      <p:sp>
        <p:nvSpPr>
          <p:cNvPr id="5" name="object 5"/>
          <p:cNvSpPr txBox="1">
            <a:spLocks noGrp="1"/>
          </p:cNvSpPr>
          <p:nvPr>
            <p:ph type="title"/>
          </p:nvPr>
        </p:nvSpPr>
        <p:spPr>
          <a:xfrm>
            <a:off x="1905000" y="432053"/>
            <a:ext cx="6858000" cy="428322"/>
          </a:xfrm>
          <a:prstGeom prst="rect">
            <a:avLst/>
          </a:prstGeom>
        </p:spPr>
        <p:txBody>
          <a:bodyPr vert="horz" wrap="square" lIns="0" tIns="12700" rIns="0" bIns="0" rtlCol="0">
            <a:spAutoFit/>
          </a:bodyPr>
          <a:lstStyle/>
          <a:p>
            <a:pPr marL="12700" algn="ctr">
              <a:lnSpc>
                <a:spcPct val="100000"/>
              </a:lnSpc>
              <a:spcBef>
                <a:spcPts val="100"/>
              </a:spcBef>
            </a:pPr>
            <a:r>
              <a:rPr sz="2700" dirty="0"/>
              <a:t>ЛИЧНЫЕ ВЕЩИ МОЕГО ПРАДЕДА</a:t>
            </a:r>
          </a:p>
        </p:txBody>
      </p:sp>
      <p:grpSp>
        <p:nvGrpSpPr>
          <p:cNvPr id="6" name="object 6"/>
          <p:cNvGrpSpPr/>
          <p:nvPr/>
        </p:nvGrpSpPr>
        <p:grpSpPr>
          <a:xfrm>
            <a:off x="202692" y="1141475"/>
            <a:ext cx="11595100" cy="5073650"/>
            <a:chOff x="202692" y="1141475"/>
            <a:chExt cx="11595100" cy="5073650"/>
          </a:xfrm>
        </p:grpSpPr>
        <p:pic>
          <p:nvPicPr>
            <p:cNvPr id="7" name="object 7"/>
            <p:cNvPicPr/>
            <p:nvPr/>
          </p:nvPicPr>
          <p:blipFill>
            <a:blip r:embed="rId4" cstate="print"/>
            <a:stretch>
              <a:fillRect/>
            </a:stretch>
          </p:blipFill>
          <p:spPr>
            <a:xfrm>
              <a:off x="6947915" y="1982774"/>
              <a:ext cx="4849368" cy="3837304"/>
            </a:xfrm>
            <a:prstGeom prst="rect">
              <a:avLst/>
            </a:prstGeom>
          </p:spPr>
        </p:pic>
        <p:pic>
          <p:nvPicPr>
            <p:cNvPr id="8" name="object 8"/>
            <p:cNvPicPr/>
            <p:nvPr/>
          </p:nvPicPr>
          <p:blipFill>
            <a:blip r:embed="rId5" cstate="print"/>
            <a:stretch>
              <a:fillRect/>
            </a:stretch>
          </p:blipFill>
          <p:spPr>
            <a:xfrm>
              <a:off x="7142987" y="2177795"/>
              <a:ext cx="4279392" cy="3267455"/>
            </a:xfrm>
            <a:prstGeom prst="rect">
              <a:avLst/>
            </a:prstGeom>
          </p:spPr>
        </p:pic>
        <p:pic>
          <p:nvPicPr>
            <p:cNvPr id="9" name="object 9"/>
            <p:cNvPicPr/>
            <p:nvPr/>
          </p:nvPicPr>
          <p:blipFill>
            <a:blip r:embed="rId6" cstate="print"/>
            <a:stretch>
              <a:fillRect/>
            </a:stretch>
          </p:blipFill>
          <p:spPr>
            <a:xfrm>
              <a:off x="3810000" y="1141475"/>
              <a:ext cx="4373880" cy="3304031"/>
            </a:xfrm>
            <a:prstGeom prst="rect">
              <a:avLst/>
            </a:prstGeom>
          </p:spPr>
        </p:pic>
        <p:pic>
          <p:nvPicPr>
            <p:cNvPr id="10" name="object 10"/>
            <p:cNvPicPr/>
            <p:nvPr/>
          </p:nvPicPr>
          <p:blipFill>
            <a:blip r:embed="rId7" cstate="print"/>
            <a:stretch>
              <a:fillRect/>
            </a:stretch>
          </p:blipFill>
          <p:spPr>
            <a:xfrm>
              <a:off x="202692" y="2182406"/>
              <a:ext cx="5103876" cy="4032504"/>
            </a:xfrm>
            <a:prstGeom prst="rect">
              <a:avLst/>
            </a:prstGeom>
          </p:spPr>
        </p:pic>
        <p:pic>
          <p:nvPicPr>
            <p:cNvPr id="11" name="object 11"/>
            <p:cNvPicPr/>
            <p:nvPr/>
          </p:nvPicPr>
          <p:blipFill>
            <a:blip r:embed="rId8" cstate="print"/>
            <a:stretch>
              <a:fillRect/>
            </a:stretch>
          </p:blipFill>
          <p:spPr>
            <a:xfrm>
              <a:off x="397763" y="2377439"/>
              <a:ext cx="4533900" cy="3462528"/>
            </a:xfrm>
            <a:prstGeom prst="rect">
              <a:avLst/>
            </a:prstGeom>
          </p:spPr>
        </p:pic>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3400" y="5203393"/>
            <a:ext cx="7848599" cy="566822"/>
          </a:xfrm>
          <a:prstGeom prst="rect">
            <a:avLst/>
          </a:prstGeom>
        </p:spPr>
        <p:txBody>
          <a:bodyPr vert="horz" wrap="square" lIns="0" tIns="12700" rIns="0" bIns="0" rtlCol="0">
            <a:spAutoFit/>
          </a:bodyPr>
          <a:lstStyle/>
          <a:p>
            <a:pPr algn="ctr">
              <a:lnSpc>
                <a:spcPct val="100000"/>
              </a:lnSpc>
              <a:spcBef>
                <a:spcPts val="100"/>
              </a:spcBef>
            </a:pPr>
            <a:r>
              <a:rPr sz="1800" b="1" dirty="0">
                <a:solidFill>
                  <a:srgbClr val="820000"/>
                </a:solidFill>
                <a:latin typeface="Tahoma"/>
                <a:cs typeface="Tahoma"/>
              </a:rPr>
              <a:t>Наручные и карманные часы моего прадеда</a:t>
            </a:r>
            <a:endParaRPr sz="1800" dirty="0">
              <a:latin typeface="Tahoma"/>
              <a:cs typeface="Tahoma"/>
            </a:endParaRPr>
          </a:p>
          <a:p>
            <a:pPr marL="5080" algn="ctr">
              <a:lnSpc>
                <a:spcPct val="100000"/>
              </a:lnSpc>
              <a:spcBef>
                <a:spcPts val="5"/>
              </a:spcBef>
            </a:pPr>
            <a:r>
              <a:rPr lang="ru-RU" sz="1800" b="1" dirty="0">
                <a:solidFill>
                  <a:srgbClr val="820000"/>
                </a:solidFill>
                <a:latin typeface="Tahoma"/>
                <a:cs typeface="Tahoma"/>
              </a:rPr>
              <a:t>ЗАТУЛЫ </a:t>
            </a:r>
            <a:r>
              <a:rPr sz="1800" b="1" dirty="0" err="1">
                <a:solidFill>
                  <a:srgbClr val="820000"/>
                </a:solidFill>
                <a:latin typeface="Tahoma"/>
                <a:cs typeface="Tahoma"/>
              </a:rPr>
              <a:t>Игната</a:t>
            </a:r>
            <a:r>
              <a:rPr sz="1800" b="1" dirty="0">
                <a:solidFill>
                  <a:srgbClr val="820000"/>
                </a:solidFill>
                <a:latin typeface="Tahoma"/>
                <a:cs typeface="Tahoma"/>
              </a:rPr>
              <a:t> Яковлевича</a:t>
            </a:r>
            <a:endParaRPr sz="1800" dirty="0">
              <a:latin typeface="Tahoma"/>
              <a:cs typeface="Tahoma"/>
            </a:endParaRPr>
          </a:p>
        </p:txBody>
      </p:sp>
      <p:pic>
        <p:nvPicPr>
          <p:cNvPr id="3" name="object 3"/>
          <p:cNvPicPr/>
          <p:nvPr/>
        </p:nvPicPr>
        <p:blipFill>
          <a:blip r:embed="rId2" cstate="print"/>
          <a:stretch>
            <a:fillRect/>
          </a:stretch>
        </p:blipFill>
        <p:spPr>
          <a:xfrm>
            <a:off x="10222992" y="251459"/>
            <a:ext cx="1431036" cy="1431036"/>
          </a:xfrm>
          <a:prstGeom prst="rect">
            <a:avLst/>
          </a:prstGeom>
        </p:spPr>
      </p:pic>
      <p:pic>
        <p:nvPicPr>
          <p:cNvPr id="4" name="object 4"/>
          <p:cNvPicPr/>
          <p:nvPr/>
        </p:nvPicPr>
        <p:blipFill>
          <a:blip r:embed="rId3" cstate="print"/>
          <a:stretch>
            <a:fillRect/>
          </a:stretch>
        </p:blipFill>
        <p:spPr>
          <a:xfrm>
            <a:off x="9953243" y="5445252"/>
            <a:ext cx="2177796" cy="1274064"/>
          </a:xfrm>
          <a:prstGeom prst="rect">
            <a:avLst/>
          </a:prstGeom>
        </p:spPr>
      </p:pic>
      <p:sp>
        <p:nvSpPr>
          <p:cNvPr id="5" name="object 5"/>
          <p:cNvSpPr txBox="1">
            <a:spLocks noGrp="1"/>
          </p:cNvSpPr>
          <p:nvPr>
            <p:ph type="title"/>
          </p:nvPr>
        </p:nvSpPr>
        <p:spPr>
          <a:xfrm>
            <a:off x="1447801" y="679450"/>
            <a:ext cx="6072632" cy="436880"/>
          </a:xfrm>
          <a:prstGeom prst="rect">
            <a:avLst/>
          </a:prstGeom>
        </p:spPr>
        <p:txBody>
          <a:bodyPr vert="horz" wrap="square" lIns="0" tIns="12700" rIns="0" bIns="0" rtlCol="0">
            <a:spAutoFit/>
          </a:bodyPr>
          <a:lstStyle/>
          <a:p>
            <a:pPr marL="12700" algn="ctr">
              <a:lnSpc>
                <a:spcPct val="100000"/>
              </a:lnSpc>
              <a:spcBef>
                <a:spcPts val="100"/>
              </a:spcBef>
            </a:pPr>
            <a:r>
              <a:rPr sz="2700" dirty="0"/>
              <a:t>ЛИЧНЫЕ ВЕЩИ МОЕГО ПРАДЕДА</a:t>
            </a:r>
          </a:p>
        </p:txBody>
      </p:sp>
      <p:pic>
        <p:nvPicPr>
          <p:cNvPr id="6" name="object 6"/>
          <p:cNvPicPr/>
          <p:nvPr/>
        </p:nvPicPr>
        <p:blipFill>
          <a:blip r:embed="rId4" cstate="print"/>
          <a:stretch>
            <a:fillRect/>
          </a:stretch>
        </p:blipFill>
        <p:spPr>
          <a:xfrm>
            <a:off x="954024" y="1938749"/>
            <a:ext cx="5335524" cy="3232182"/>
          </a:xfrm>
          <a:prstGeom prst="rect">
            <a:avLst/>
          </a:prstGeom>
        </p:spPr>
      </p:pic>
      <p:pic>
        <p:nvPicPr>
          <p:cNvPr id="7" name="object 7"/>
          <p:cNvPicPr/>
          <p:nvPr/>
        </p:nvPicPr>
        <p:blipFill>
          <a:blip r:embed="rId5" cstate="print"/>
          <a:stretch>
            <a:fillRect/>
          </a:stretch>
        </p:blipFill>
        <p:spPr>
          <a:xfrm>
            <a:off x="6457188" y="1772411"/>
            <a:ext cx="2729484" cy="304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4133469" y="1090929"/>
            <a:ext cx="4799456" cy="1295868"/>
          </a:xfrm>
          <a:prstGeom prst="rect">
            <a:avLst/>
          </a:prstGeom>
        </p:spPr>
        <p:txBody>
          <a:bodyPr vert="horz" wrap="square" lIns="0" tIns="64135" rIns="0" bIns="0" rtlCol="0">
            <a:spAutoFit/>
          </a:bodyPr>
          <a:lstStyle/>
          <a:p>
            <a:pPr marL="12700" marR="563245" algn="ctr">
              <a:lnSpc>
                <a:spcPts val="3240"/>
              </a:lnSpc>
              <a:spcBef>
                <a:spcPts val="505"/>
              </a:spcBef>
            </a:pPr>
            <a:r>
              <a:rPr dirty="0"/>
              <a:t>МОЙ ПРАДЕД:  </a:t>
            </a:r>
            <a:r>
              <a:rPr dirty="0">
                <a:solidFill>
                  <a:srgbClr val="FF0000"/>
                </a:solidFill>
              </a:rPr>
              <a:t>ЗАТУЛА</a:t>
            </a:r>
          </a:p>
          <a:p>
            <a:pPr marL="12700" algn="ctr">
              <a:lnSpc>
                <a:spcPts val="3195"/>
              </a:lnSpc>
            </a:pPr>
            <a:r>
              <a:rPr dirty="0">
                <a:solidFill>
                  <a:srgbClr val="FF0000"/>
                </a:solidFill>
              </a:rPr>
              <a:t>Игнат Яковлевич,</a:t>
            </a:r>
          </a:p>
        </p:txBody>
      </p:sp>
      <p:sp>
        <p:nvSpPr>
          <p:cNvPr id="6" name="object 6"/>
          <p:cNvSpPr txBox="1"/>
          <p:nvPr/>
        </p:nvSpPr>
        <p:spPr>
          <a:xfrm>
            <a:off x="4088514" y="2691851"/>
            <a:ext cx="4750686" cy="1115049"/>
          </a:xfrm>
          <a:prstGeom prst="rect">
            <a:avLst/>
          </a:prstGeom>
        </p:spPr>
        <p:txBody>
          <a:bodyPr vert="horz" wrap="square" lIns="0" tIns="12065" rIns="0" bIns="0" rtlCol="0">
            <a:spAutoFit/>
          </a:bodyPr>
          <a:lstStyle/>
          <a:p>
            <a:pPr marL="12700" algn="ctr">
              <a:lnSpc>
                <a:spcPts val="2165"/>
              </a:lnSpc>
              <a:spcBef>
                <a:spcPts val="95"/>
              </a:spcBef>
            </a:pPr>
            <a:r>
              <a:rPr sz="1900" b="1" dirty="0">
                <a:solidFill>
                  <a:srgbClr val="820000"/>
                </a:solidFill>
                <a:latin typeface="Tahoma"/>
                <a:cs typeface="Tahoma"/>
              </a:rPr>
              <a:t>красноармеец,</a:t>
            </a:r>
            <a:endParaRPr sz="1900" dirty="0">
              <a:latin typeface="Tahoma"/>
              <a:cs typeface="Tahoma"/>
            </a:endParaRPr>
          </a:p>
          <a:p>
            <a:pPr marL="12700" algn="ctr">
              <a:lnSpc>
                <a:spcPts val="2050"/>
              </a:lnSpc>
            </a:pPr>
            <a:r>
              <a:rPr sz="1900" b="1" dirty="0">
                <a:solidFill>
                  <a:srgbClr val="820000"/>
                </a:solidFill>
                <a:latin typeface="Tahoma"/>
                <a:cs typeface="Tahoma"/>
              </a:rPr>
              <a:t>участник Великой Отечественной войны</a:t>
            </a:r>
            <a:endParaRPr sz="1900" dirty="0">
              <a:latin typeface="Tahoma"/>
              <a:cs typeface="Tahoma"/>
            </a:endParaRPr>
          </a:p>
          <a:p>
            <a:pPr marL="12700" algn="ctr">
              <a:lnSpc>
                <a:spcPts val="2165"/>
              </a:lnSpc>
            </a:pPr>
            <a:r>
              <a:rPr sz="1900" b="1" dirty="0">
                <a:solidFill>
                  <a:srgbClr val="820000"/>
                </a:solidFill>
                <a:latin typeface="Tahoma"/>
                <a:cs typeface="Tahoma"/>
              </a:rPr>
              <a:t>1941-1945 гг.</a:t>
            </a:r>
            <a:endParaRPr sz="1900" dirty="0">
              <a:latin typeface="Tahoma"/>
              <a:cs typeface="Tahoma"/>
            </a:endParaRPr>
          </a:p>
        </p:txBody>
      </p:sp>
      <p:pic>
        <p:nvPicPr>
          <p:cNvPr id="7" name="object 7"/>
          <p:cNvPicPr/>
          <p:nvPr/>
        </p:nvPicPr>
        <p:blipFill>
          <a:blip r:embed="rId2" cstate="print"/>
          <a:stretch>
            <a:fillRect/>
          </a:stretch>
        </p:blipFill>
        <p:spPr>
          <a:xfrm>
            <a:off x="10326623" y="292608"/>
            <a:ext cx="1431035" cy="1431036"/>
          </a:xfrm>
          <a:prstGeom prst="rect">
            <a:avLst/>
          </a:prstGeom>
        </p:spPr>
      </p:pic>
      <p:grpSp>
        <p:nvGrpSpPr>
          <p:cNvPr id="8" name="object 8"/>
          <p:cNvGrpSpPr/>
          <p:nvPr/>
        </p:nvGrpSpPr>
        <p:grpSpPr>
          <a:xfrm>
            <a:off x="1501139" y="423672"/>
            <a:ext cx="2693035" cy="3755390"/>
            <a:chOff x="1501139" y="423672"/>
            <a:chExt cx="2693035" cy="3755390"/>
          </a:xfrm>
        </p:grpSpPr>
        <p:pic>
          <p:nvPicPr>
            <p:cNvPr id="9" name="object 9"/>
            <p:cNvPicPr/>
            <p:nvPr/>
          </p:nvPicPr>
          <p:blipFill>
            <a:blip r:embed="rId3" cstate="print"/>
            <a:stretch>
              <a:fillRect/>
            </a:stretch>
          </p:blipFill>
          <p:spPr>
            <a:xfrm>
              <a:off x="1501139" y="423672"/>
              <a:ext cx="2692908" cy="3755135"/>
            </a:xfrm>
            <a:prstGeom prst="rect">
              <a:avLst/>
            </a:prstGeom>
          </p:spPr>
        </p:pic>
        <p:pic>
          <p:nvPicPr>
            <p:cNvPr id="10" name="object 10"/>
            <p:cNvPicPr/>
            <p:nvPr/>
          </p:nvPicPr>
          <p:blipFill>
            <a:blip r:embed="rId4" cstate="print"/>
            <a:stretch>
              <a:fillRect/>
            </a:stretch>
          </p:blipFill>
          <p:spPr>
            <a:xfrm>
              <a:off x="1696211" y="618744"/>
              <a:ext cx="2122932" cy="3185160"/>
            </a:xfrm>
            <a:prstGeom prst="rect">
              <a:avLst/>
            </a:prstGeom>
          </p:spPr>
        </p:pic>
      </p:grpSp>
      <p:sp>
        <p:nvSpPr>
          <p:cNvPr id="11" name="object 11"/>
          <p:cNvSpPr txBox="1"/>
          <p:nvPr/>
        </p:nvSpPr>
        <p:spPr>
          <a:xfrm>
            <a:off x="1861438" y="3892971"/>
            <a:ext cx="1792477" cy="258404"/>
          </a:xfrm>
          <a:prstGeom prst="rect">
            <a:avLst/>
          </a:prstGeom>
        </p:spPr>
        <p:txBody>
          <a:bodyPr vert="horz" wrap="square" lIns="0" tIns="12065" rIns="0" bIns="0" rtlCol="0">
            <a:spAutoFit/>
          </a:bodyPr>
          <a:lstStyle/>
          <a:p>
            <a:pPr marL="12700" algn="ctr">
              <a:lnSpc>
                <a:spcPct val="100000"/>
              </a:lnSpc>
              <a:spcBef>
                <a:spcPts val="95"/>
              </a:spcBef>
            </a:pPr>
            <a:r>
              <a:rPr sz="1600" b="1" dirty="0">
                <a:solidFill>
                  <a:srgbClr val="820000"/>
                </a:solidFill>
                <a:latin typeface="Tahoma"/>
                <a:cs typeface="Tahoma"/>
              </a:rPr>
              <a:t>1904-1974</a:t>
            </a:r>
            <a:endParaRPr sz="1600" dirty="0">
              <a:latin typeface="Tahoma"/>
              <a:cs typeface="Tahoma"/>
            </a:endParaRPr>
          </a:p>
        </p:txBody>
      </p:sp>
      <p:grpSp>
        <p:nvGrpSpPr>
          <p:cNvPr id="12" name="object 12"/>
          <p:cNvGrpSpPr/>
          <p:nvPr/>
        </p:nvGrpSpPr>
        <p:grpSpPr>
          <a:xfrm>
            <a:off x="152400" y="3496058"/>
            <a:ext cx="10988039" cy="3276598"/>
            <a:chOff x="1143000" y="4489957"/>
            <a:chExt cx="10988039" cy="3276598"/>
          </a:xfrm>
        </p:grpSpPr>
        <p:pic>
          <p:nvPicPr>
            <p:cNvPr id="13" name="object 13"/>
            <p:cNvPicPr/>
            <p:nvPr/>
          </p:nvPicPr>
          <p:blipFill>
            <a:blip r:embed="rId5" cstate="print"/>
            <a:stretch>
              <a:fillRect/>
            </a:stretch>
          </p:blipFill>
          <p:spPr>
            <a:xfrm>
              <a:off x="9953243" y="5445252"/>
              <a:ext cx="2177796" cy="1274064"/>
            </a:xfrm>
            <a:prstGeom prst="rect">
              <a:avLst/>
            </a:prstGeom>
          </p:spPr>
        </p:pic>
        <p:pic>
          <p:nvPicPr>
            <p:cNvPr id="14" name="object 14"/>
            <p:cNvPicPr/>
            <p:nvPr/>
          </p:nvPicPr>
          <p:blipFill>
            <a:blip r:embed="rId6" cstate="print"/>
            <a:stretch>
              <a:fillRect/>
            </a:stretch>
          </p:blipFill>
          <p:spPr>
            <a:xfrm>
              <a:off x="1143000" y="4489957"/>
              <a:ext cx="10139171" cy="3276598"/>
            </a:xfrm>
            <a:prstGeom prst="rect">
              <a:avLst/>
            </a:prstGeom>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99617" y="50291"/>
            <a:ext cx="8933815" cy="3624579"/>
            <a:chOff x="832103" y="266700"/>
            <a:chExt cx="8933815" cy="3624579"/>
          </a:xfrm>
        </p:grpSpPr>
        <p:pic>
          <p:nvPicPr>
            <p:cNvPr id="3" name="object 3"/>
            <p:cNvPicPr/>
            <p:nvPr/>
          </p:nvPicPr>
          <p:blipFill>
            <a:blip r:embed="rId2" cstate="print"/>
            <a:stretch>
              <a:fillRect/>
            </a:stretch>
          </p:blipFill>
          <p:spPr>
            <a:xfrm>
              <a:off x="832103" y="266700"/>
              <a:ext cx="4520184" cy="3624199"/>
            </a:xfrm>
            <a:prstGeom prst="rect">
              <a:avLst/>
            </a:prstGeom>
          </p:spPr>
        </p:pic>
        <p:pic>
          <p:nvPicPr>
            <p:cNvPr id="4" name="object 4"/>
            <p:cNvPicPr/>
            <p:nvPr/>
          </p:nvPicPr>
          <p:blipFill>
            <a:blip r:embed="rId3" cstate="print"/>
            <a:stretch>
              <a:fillRect/>
            </a:stretch>
          </p:blipFill>
          <p:spPr>
            <a:xfrm>
              <a:off x="1027175" y="461771"/>
              <a:ext cx="3950208" cy="3054095"/>
            </a:xfrm>
            <a:prstGeom prst="rect">
              <a:avLst/>
            </a:prstGeom>
          </p:spPr>
        </p:pic>
        <p:pic>
          <p:nvPicPr>
            <p:cNvPr id="5" name="object 5"/>
            <p:cNvPicPr/>
            <p:nvPr/>
          </p:nvPicPr>
          <p:blipFill>
            <a:blip r:embed="rId4" cstate="print"/>
            <a:stretch>
              <a:fillRect/>
            </a:stretch>
          </p:blipFill>
          <p:spPr>
            <a:xfrm>
              <a:off x="4992624" y="266700"/>
              <a:ext cx="4773168" cy="3624199"/>
            </a:xfrm>
            <a:prstGeom prst="rect">
              <a:avLst/>
            </a:prstGeom>
          </p:spPr>
        </p:pic>
        <p:pic>
          <p:nvPicPr>
            <p:cNvPr id="6" name="object 6"/>
            <p:cNvPicPr/>
            <p:nvPr/>
          </p:nvPicPr>
          <p:blipFill>
            <a:blip r:embed="rId5" cstate="print"/>
            <a:stretch>
              <a:fillRect/>
            </a:stretch>
          </p:blipFill>
          <p:spPr>
            <a:xfrm>
              <a:off x="5187695" y="461771"/>
              <a:ext cx="4203192" cy="3054095"/>
            </a:xfrm>
            <a:prstGeom prst="rect">
              <a:avLst/>
            </a:prstGeom>
          </p:spPr>
        </p:pic>
      </p:grpSp>
      <p:sp>
        <p:nvSpPr>
          <p:cNvPr id="7" name="object 7"/>
          <p:cNvSpPr txBox="1"/>
          <p:nvPr/>
        </p:nvSpPr>
        <p:spPr>
          <a:xfrm>
            <a:off x="671169" y="3429000"/>
            <a:ext cx="8620760" cy="3244863"/>
          </a:xfrm>
          <a:prstGeom prst="rect">
            <a:avLst/>
          </a:prstGeom>
        </p:spPr>
        <p:txBody>
          <a:bodyPr vert="horz" wrap="square" lIns="0" tIns="12065" rIns="0" bIns="0" rtlCol="0">
            <a:spAutoFit/>
          </a:bodyPr>
          <a:lstStyle/>
          <a:p>
            <a:pPr marR="13970" algn="r">
              <a:lnSpc>
                <a:spcPts val="1630"/>
              </a:lnSpc>
              <a:spcBef>
                <a:spcPts val="95"/>
              </a:spcBef>
            </a:pPr>
            <a:r>
              <a:rPr sz="1600" b="1" dirty="0">
                <a:solidFill>
                  <a:srgbClr val="820000"/>
                </a:solidFill>
                <a:latin typeface="Tahoma"/>
                <a:cs typeface="Tahoma"/>
              </a:rPr>
              <a:t>Мой прадед, Затула Игнат Яковлевич, родился в самом начале 20 века, ещё в царской России, в 1904</a:t>
            </a:r>
            <a:endParaRPr sz="1600" dirty="0">
              <a:latin typeface="Tahoma"/>
              <a:cs typeface="Tahoma"/>
            </a:endParaRPr>
          </a:p>
          <a:p>
            <a:pPr marR="5080" algn="r">
              <a:lnSpc>
                <a:spcPts val="1345"/>
              </a:lnSpc>
            </a:pPr>
            <a:r>
              <a:rPr sz="1600" b="1" dirty="0">
                <a:solidFill>
                  <a:srgbClr val="820000"/>
                </a:solidFill>
                <a:latin typeface="Tahoma"/>
                <a:cs typeface="Tahoma"/>
              </a:rPr>
              <a:t>году, в крестьянской семье, на территории, которую теперь называют Новороссией, недалеко от Крыма,</a:t>
            </a:r>
            <a:endParaRPr sz="1600" dirty="0">
              <a:latin typeface="Tahoma"/>
              <a:cs typeface="Tahoma"/>
            </a:endParaRPr>
          </a:p>
          <a:p>
            <a:pPr marL="12700" marR="13335">
              <a:lnSpc>
                <a:spcPct val="70000"/>
              </a:lnSpc>
              <a:spcBef>
                <a:spcPts val="285"/>
              </a:spcBef>
            </a:pPr>
            <a:r>
              <a:rPr sz="1600" b="1" dirty="0">
                <a:solidFill>
                  <a:srgbClr val="820000"/>
                </a:solidFill>
                <a:latin typeface="Tahoma"/>
                <a:cs typeface="Tahoma"/>
              </a:rPr>
              <a:t>в посёлке Сиваш, Запорожской области (в то время). Где он и проживал до самого начала Великой  Отечественной войны.</a:t>
            </a:r>
            <a:endParaRPr sz="1600" dirty="0">
              <a:latin typeface="Tahoma"/>
              <a:cs typeface="Tahoma"/>
            </a:endParaRPr>
          </a:p>
          <a:p>
            <a:pPr marL="278765">
              <a:lnSpc>
                <a:spcPct val="100000"/>
              </a:lnSpc>
              <a:spcBef>
                <a:spcPts val="770"/>
              </a:spcBef>
            </a:pPr>
            <a:r>
              <a:rPr sz="1600" b="1" dirty="0">
                <a:solidFill>
                  <a:srgbClr val="820000"/>
                </a:solidFill>
                <a:latin typeface="Tahoma"/>
                <a:cs typeface="Tahoma"/>
              </a:rPr>
              <a:t>Я не знала его.</a:t>
            </a:r>
            <a:endParaRPr sz="1600" dirty="0">
              <a:latin typeface="Tahoma"/>
              <a:cs typeface="Tahoma"/>
            </a:endParaRPr>
          </a:p>
          <a:p>
            <a:pPr marL="278765">
              <a:lnSpc>
                <a:spcPts val="1630"/>
              </a:lnSpc>
              <a:spcBef>
                <a:spcPts val="770"/>
              </a:spcBef>
            </a:pPr>
            <a:r>
              <a:rPr sz="1600" b="1" dirty="0">
                <a:solidFill>
                  <a:srgbClr val="820000"/>
                </a:solidFill>
                <a:latin typeface="Tahoma"/>
                <a:cs typeface="Tahoma"/>
              </a:rPr>
              <a:t>Всё, что мне известно о нём – мне рассказали мои родители и дедушка с бабушкой.</a:t>
            </a:r>
            <a:endParaRPr sz="1600" dirty="0">
              <a:latin typeface="Tahoma"/>
              <a:cs typeface="Tahoma"/>
            </a:endParaRPr>
          </a:p>
          <a:p>
            <a:pPr marL="278765">
              <a:lnSpc>
                <a:spcPts val="1345"/>
              </a:lnSpc>
            </a:pPr>
            <a:r>
              <a:rPr sz="1600" b="1" dirty="0">
                <a:solidFill>
                  <a:srgbClr val="820000"/>
                </a:solidFill>
                <a:latin typeface="Tahoma"/>
                <a:cs typeface="Tahoma"/>
              </a:rPr>
              <a:t>Его личные вещи хранятся в нашей семье и передаются из поколения в поколение:</a:t>
            </a:r>
            <a:endParaRPr sz="1600" dirty="0">
              <a:latin typeface="Tahoma"/>
              <a:cs typeface="Tahoma"/>
            </a:endParaRPr>
          </a:p>
          <a:p>
            <a:pPr marL="279400" indent="-266700">
              <a:lnSpc>
                <a:spcPts val="1345"/>
              </a:lnSpc>
              <a:buClr>
                <a:srgbClr val="A42F0E"/>
              </a:buClr>
              <a:buSzPct val="78125"/>
              <a:buFont typeface="Wingdings"/>
              <a:buChar char=""/>
              <a:tabLst>
                <a:tab pos="278765" algn="l"/>
                <a:tab pos="279400" algn="l"/>
              </a:tabLst>
            </a:pPr>
            <a:r>
              <a:rPr sz="1600" b="1" dirty="0">
                <a:solidFill>
                  <a:srgbClr val="820000"/>
                </a:solidFill>
                <a:latin typeface="Tahoma"/>
                <a:cs typeface="Tahoma"/>
              </a:rPr>
              <a:t>его истлевший бумажник, которому уже более 80 лет;</a:t>
            </a:r>
            <a:endParaRPr sz="1600" dirty="0">
              <a:latin typeface="Tahoma"/>
              <a:cs typeface="Tahoma"/>
            </a:endParaRPr>
          </a:p>
          <a:p>
            <a:pPr marL="279400" indent="-266700">
              <a:lnSpc>
                <a:spcPts val="1345"/>
              </a:lnSpc>
              <a:buClr>
                <a:srgbClr val="A42F0E"/>
              </a:buClr>
              <a:buSzPct val="78125"/>
              <a:buFont typeface="Wingdings"/>
              <a:buChar char=""/>
              <a:tabLst>
                <a:tab pos="278765" algn="l"/>
                <a:tab pos="279400" algn="l"/>
              </a:tabLst>
            </a:pPr>
            <a:r>
              <a:rPr sz="1600" b="1" dirty="0">
                <a:solidFill>
                  <a:srgbClr val="820000"/>
                </a:solidFill>
                <a:latin typeface="Tahoma"/>
                <a:cs typeface="Tahoma"/>
              </a:rPr>
              <a:t>карманные часы;</a:t>
            </a:r>
            <a:endParaRPr sz="1600" dirty="0">
              <a:latin typeface="Tahoma"/>
              <a:cs typeface="Tahoma"/>
            </a:endParaRPr>
          </a:p>
          <a:p>
            <a:pPr marL="279400" indent="-266700">
              <a:lnSpc>
                <a:spcPts val="1345"/>
              </a:lnSpc>
              <a:buClr>
                <a:srgbClr val="A42F0E"/>
              </a:buClr>
              <a:buSzPct val="78125"/>
              <a:buFont typeface="Wingdings"/>
              <a:buChar char=""/>
              <a:tabLst>
                <a:tab pos="278765" algn="l"/>
                <a:tab pos="279400" algn="l"/>
              </a:tabLst>
            </a:pPr>
            <a:r>
              <a:rPr sz="1600" b="1" dirty="0">
                <a:solidFill>
                  <a:srgbClr val="820000"/>
                </a:solidFill>
                <a:latin typeface="Tahoma"/>
                <a:cs typeface="Tahoma"/>
              </a:rPr>
              <a:t>красноармейская книжка;</a:t>
            </a:r>
            <a:endParaRPr sz="1600" dirty="0">
              <a:latin typeface="Tahoma"/>
              <a:cs typeface="Tahoma"/>
            </a:endParaRPr>
          </a:p>
          <a:p>
            <a:pPr marL="279400" indent="-266700">
              <a:lnSpc>
                <a:spcPts val="1630"/>
              </a:lnSpc>
              <a:buClr>
                <a:srgbClr val="A42F0E"/>
              </a:buClr>
              <a:buSzPct val="78125"/>
              <a:buFont typeface="Wingdings"/>
              <a:buChar char=""/>
              <a:tabLst>
                <a:tab pos="278765" algn="l"/>
                <a:tab pos="279400" algn="l"/>
              </a:tabLst>
            </a:pPr>
            <a:r>
              <a:rPr sz="1600" b="1" dirty="0">
                <a:solidFill>
                  <a:srgbClr val="820000"/>
                </a:solidFill>
                <a:latin typeface="Tahoma"/>
                <a:cs typeface="Tahoma"/>
              </a:rPr>
              <a:t>выписка из приказа о награждении прадеда медалью «За боевые заслуги» (подлинник).</a:t>
            </a:r>
            <a:endParaRPr sz="1600" dirty="0">
              <a:latin typeface="Tahoma"/>
              <a:cs typeface="Tahoma"/>
            </a:endParaRPr>
          </a:p>
        </p:txBody>
      </p:sp>
      <p:pic>
        <p:nvPicPr>
          <p:cNvPr id="8" name="object 8"/>
          <p:cNvPicPr/>
          <p:nvPr/>
        </p:nvPicPr>
        <p:blipFill>
          <a:blip r:embed="rId6" cstate="print"/>
          <a:stretch>
            <a:fillRect/>
          </a:stretch>
        </p:blipFill>
        <p:spPr>
          <a:xfrm>
            <a:off x="10222992" y="251459"/>
            <a:ext cx="1431036" cy="1431036"/>
          </a:xfrm>
          <a:prstGeom prst="rect">
            <a:avLst/>
          </a:prstGeom>
        </p:spPr>
      </p:pic>
      <p:pic>
        <p:nvPicPr>
          <p:cNvPr id="9" name="object 9"/>
          <p:cNvPicPr/>
          <p:nvPr/>
        </p:nvPicPr>
        <p:blipFill>
          <a:blip r:embed="rId7" cstate="print"/>
          <a:stretch>
            <a:fillRect/>
          </a:stretch>
        </p:blipFill>
        <p:spPr>
          <a:xfrm>
            <a:off x="9953243" y="5445252"/>
            <a:ext cx="2177796" cy="127406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81395" y="2786599"/>
            <a:ext cx="8558530" cy="3995966"/>
          </a:xfrm>
          <a:prstGeom prst="rect">
            <a:avLst/>
          </a:prstGeom>
        </p:spPr>
        <p:txBody>
          <a:bodyPr vert="horz" wrap="square" lIns="0" tIns="55880" rIns="0" bIns="0" rtlCol="0">
            <a:spAutoFit/>
          </a:bodyPr>
          <a:lstStyle/>
          <a:p>
            <a:pPr marL="279400" marR="2138045"/>
            <a:r>
              <a:rPr sz="1600" b="1" dirty="0">
                <a:solidFill>
                  <a:srgbClr val="820000"/>
                </a:solidFill>
                <a:latin typeface="Tahoma"/>
                <a:cs typeface="Tahoma"/>
              </a:rPr>
              <a:t>Вавгусте 1941 года, спустя месяц после начала войны, добровольцем ушёл на фронт.  Был направлен военным водителем в войска связи.</a:t>
            </a:r>
            <a:endParaRPr sz="1600" dirty="0">
              <a:latin typeface="Tahoma"/>
              <a:cs typeface="Tahoma"/>
            </a:endParaRPr>
          </a:p>
          <a:p>
            <a:pPr marL="279400"/>
            <a:r>
              <a:rPr sz="1600" b="1" dirty="0">
                <a:solidFill>
                  <a:srgbClr val="820000"/>
                </a:solidFill>
                <a:latin typeface="Tahoma"/>
                <a:cs typeface="Tahoma"/>
              </a:rPr>
              <a:t>Служил в 13 отдельной кабельно-шестовой роты (сокращённо во всех документах «ОКШР») 9 Армии Северо-</a:t>
            </a:r>
            <a:endParaRPr sz="1600" dirty="0">
              <a:latin typeface="Tahoma"/>
              <a:cs typeface="Tahoma"/>
            </a:endParaRPr>
          </a:p>
          <a:p>
            <a:pPr marL="12700"/>
            <a:r>
              <a:rPr sz="1600" b="1" dirty="0">
                <a:solidFill>
                  <a:srgbClr val="820000"/>
                </a:solidFill>
                <a:latin typeface="Tahoma"/>
                <a:cs typeface="Tahoma"/>
              </a:rPr>
              <a:t>Кавказского фронта.</a:t>
            </a:r>
            <a:endParaRPr sz="1600" dirty="0">
              <a:latin typeface="Tahoma"/>
              <a:cs typeface="Tahoma"/>
            </a:endParaRPr>
          </a:p>
          <a:p>
            <a:pPr marL="12700" marR="7620" indent="266700" algn="just"/>
            <a:r>
              <a:rPr sz="1600" b="1" dirty="0">
                <a:solidFill>
                  <a:srgbClr val="820000"/>
                </a:solidFill>
                <a:latin typeface="Tahoma"/>
                <a:cs typeface="Tahoma"/>
              </a:rPr>
              <a:t>Во все времена связь называли «нервом армии», потому что без неё невозможно отдавать команды, управлять и  руководить войсками. Поэтому на долю связистов всегда выпадали очень трудные задачи.</a:t>
            </a:r>
            <a:endParaRPr sz="1600" dirty="0">
              <a:latin typeface="Tahoma"/>
              <a:cs typeface="Tahoma"/>
            </a:endParaRPr>
          </a:p>
          <a:p>
            <a:pPr marL="279400" algn="just"/>
            <a:r>
              <a:rPr sz="1600" b="1" dirty="0">
                <a:solidFill>
                  <a:srgbClr val="820000"/>
                </a:solidFill>
                <a:latin typeface="Tahoma"/>
                <a:cs typeface="Tahoma"/>
              </a:rPr>
              <a:t>Задачей войск связи Рабоче-крестьянской Красной армии (так в то время назывались вооружённые</a:t>
            </a:r>
            <a:endParaRPr sz="1600" dirty="0">
              <a:latin typeface="Tahoma"/>
              <a:cs typeface="Tahoma"/>
            </a:endParaRPr>
          </a:p>
          <a:p>
            <a:pPr marL="12700" marR="5080" algn="just"/>
            <a:r>
              <a:rPr sz="1600" b="1" dirty="0">
                <a:solidFill>
                  <a:srgbClr val="820000"/>
                </a:solidFill>
                <a:latin typeface="Tahoma"/>
                <a:cs typeface="Tahoma"/>
              </a:rPr>
              <a:t>силы), было обеспечение связью командование Красной Армии на уровне фронта или армии. Основной  задачей кабельно-шестовых рот было создание и поддержание в рабочем состоянии временных воздушных  кабельно-шестовых линий связи. Для этого использовались специальные шесты с изолятором, на которые  крепились различные виды кабелей.</a:t>
            </a:r>
            <a:endParaRPr sz="1600" dirty="0">
              <a:latin typeface="Tahoma"/>
              <a:cs typeface="Tahoma"/>
            </a:endParaRPr>
          </a:p>
        </p:txBody>
      </p:sp>
      <p:pic>
        <p:nvPicPr>
          <p:cNvPr id="3" name="object 3"/>
          <p:cNvPicPr/>
          <p:nvPr/>
        </p:nvPicPr>
        <p:blipFill>
          <a:blip r:embed="rId2" cstate="print"/>
          <a:stretch>
            <a:fillRect/>
          </a:stretch>
        </p:blipFill>
        <p:spPr>
          <a:xfrm>
            <a:off x="9953243" y="5445252"/>
            <a:ext cx="2177796" cy="1274064"/>
          </a:xfrm>
          <a:prstGeom prst="rect">
            <a:avLst/>
          </a:prstGeom>
        </p:spPr>
      </p:pic>
      <p:grpSp>
        <p:nvGrpSpPr>
          <p:cNvPr id="4" name="object 4"/>
          <p:cNvGrpSpPr/>
          <p:nvPr/>
        </p:nvGrpSpPr>
        <p:grpSpPr>
          <a:xfrm>
            <a:off x="304800" y="200046"/>
            <a:ext cx="10943935" cy="3000354"/>
            <a:chOff x="341375" y="547115"/>
            <a:chExt cx="12088965" cy="3800856"/>
          </a:xfrm>
        </p:grpSpPr>
        <p:pic>
          <p:nvPicPr>
            <p:cNvPr id="5" name="object 5"/>
            <p:cNvPicPr/>
            <p:nvPr/>
          </p:nvPicPr>
          <p:blipFill>
            <a:blip r:embed="rId3" cstate="print"/>
            <a:stretch>
              <a:fillRect/>
            </a:stretch>
          </p:blipFill>
          <p:spPr>
            <a:xfrm>
              <a:off x="10999304" y="680440"/>
              <a:ext cx="1431036" cy="1482116"/>
            </a:xfrm>
            <a:prstGeom prst="rect">
              <a:avLst/>
            </a:prstGeom>
          </p:spPr>
        </p:pic>
        <p:pic>
          <p:nvPicPr>
            <p:cNvPr id="6" name="object 6"/>
            <p:cNvPicPr/>
            <p:nvPr/>
          </p:nvPicPr>
          <p:blipFill>
            <a:blip r:embed="rId4" cstate="print"/>
            <a:stretch>
              <a:fillRect/>
            </a:stretch>
          </p:blipFill>
          <p:spPr>
            <a:xfrm>
              <a:off x="341375" y="547115"/>
              <a:ext cx="5100828" cy="3410712"/>
            </a:xfrm>
            <a:prstGeom prst="rect">
              <a:avLst/>
            </a:prstGeom>
          </p:spPr>
        </p:pic>
        <p:pic>
          <p:nvPicPr>
            <p:cNvPr id="7" name="object 7"/>
            <p:cNvPicPr/>
            <p:nvPr/>
          </p:nvPicPr>
          <p:blipFill>
            <a:blip r:embed="rId5" cstate="print"/>
            <a:stretch>
              <a:fillRect/>
            </a:stretch>
          </p:blipFill>
          <p:spPr>
            <a:xfrm>
              <a:off x="536447" y="742187"/>
              <a:ext cx="4530852" cy="2840736"/>
            </a:xfrm>
            <a:prstGeom prst="rect">
              <a:avLst/>
            </a:prstGeom>
          </p:spPr>
        </p:pic>
        <p:pic>
          <p:nvPicPr>
            <p:cNvPr id="8" name="object 8"/>
            <p:cNvPicPr/>
            <p:nvPr/>
          </p:nvPicPr>
          <p:blipFill>
            <a:blip r:embed="rId6" cstate="print"/>
            <a:stretch>
              <a:fillRect/>
            </a:stretch>
          </p:blipFill>
          <p:spPr>
            <a:xfrm>
              <a:off x="5088635" y="894587"/>
              <a:ext cx="5169408" cy="3453384"/>
            </a:xfrm>
            <a:prstGeom prst="rect">
              <a:avLst/>
            </a:prstGeom>
          </p:spPr>
        </p:pic>
        <p:pic>
          <p:nvPicPr>
            <p:cNvPr id="9" name="object 9"/>
            <p:cNvPicPr/>
            <p:nvPr/>
          </p:nvPicPr>
          <p:blipFill>
            <a:blip r:embed="rId7" cstate="print"/>
            <a:stretch>
              <a:fillRect/>
            </a:stretch>
          </p:blipFill>
          <p:spPr>
            <a:xfrm>
              <a:off x="5373623" y="745034"/>
              <a:ext cx="4599432" cy="2883408"/>
            </a:xfrm>
            <a:prstGeom prst="rect">
              <a:avLst/>
            </a:prstGeom>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01395" y="3996422"/>
            <a:ext cx="8758555" cy="2531461"/>
          </a:xfrm>
          <a:prstGeom prst="rect">
            <a:avLst/>
          </a:prstGeom>
        </p:spPr>
        <p:txBody>
          <a:bodyPr vert="horz" wrap="square" lIns="0" tIns="58419" rIns="0" bIns="0" rtlCol="0">
            <a:spAutoFit/>
          </a:bodyPr>
          <a:lstStyle/>
          <a:p>
            <a:pPr marL="12700" marR="7620" indent="266700" algn="just">
              <a:lnSpc>
                <a:spcPct val="80000"/>
              </a:lnSpc>
              <a:spcBef>
                <a:spcPts val="459"/>
              </a:spcBef>
            </a:pPr>
            <a:r>
              <a:rPr sz="1500" b="1" dirty="0">
                <a:solidFill>
                  <a:srgbClr val="820000"/>
                </a:solidFill>
                <a:latin typeface="Tahoma"/>
                <a:cs typeface="Tahoma"/>
              </a:rPr>
              <a:t>В составе 9 Армии Северо-Кавказского фронта мой прадед участвовал в одном из самых кровопролитных  сражений Великой Отечественной войны – в битве за Кавказ.</a:t>
            </a:r>
            <a:endParaRPr sz="1500" dirty="0">
              <a:latin typeface="Tahoma"/>
              <a:cs typeface="Tahoma"/>
            </a:endParaRPr>
          </a:p>
          <a:p>
            <a:pPr marL="12700" marR="5080" indent="266700" algn="just">
              <a:lnSpc>
                <a:spcPct val="80100"/>
              </a:lnSpc>
              <a:spcBef>
                <a:spcPts val="1005"/>
              </a:spcBef>
            </a:pPr>
            <a:r>
              <a:rPr sz="1500" b="1" dirty="0">
                <a:solidFill>
                  <a:srgbClr val="820000"/>
                </a:solidFill>
                <a:latin typeface="Tahoma"/>
                <a:cs typeface="Tahoma"/>
              </a:rPr>
              <a:t>Когда, уже в начале войны, благодаря беспримерному мужеству и самоотверженному героизму советских  солдат, гитлеровским войскам не удался план молниеносной войны, захвата Москвы и победы над Советским  союзом (блицкриг), Гитлер стал планировать захват Кавказа.</a:t>
            </a:r>
            <a:endParaRPr sz="1500" dirty="0">
              <a:latin typeface="Tahoma"/>
              <a:cs typeface="Tahoma"/>
            </a:endParaRPr>
          </a:p>
          <a:p>
            <a:pPr marL="12700" marR="6985" indent="266700" algn="just">
              <a:lnSpc>
                <a:spcPct val="80000"/>
              </a:lnSpc>
              <a:spcBef>
                <a:spcPts val="994"/>
              </a:spcBef>
            </a:pPr>
            <a:r>
              <a:rPr sz="1500" b="1" dirty="0">
                <a:solidFill>
                  <a:srgbClr val="820000"/>
                </a:solidFill>
                <a:latin typeface="Tahoma"/>
                <a:cs typeface="Tahoma"/>
              </a:rPr>
              <a:t>Весной 1942 г. Гитлер директивой № 45 от 23 июля 1942 года поставил своим войскам задачу лишить СССР  основных экономических баз на юге страны и, главное, овладеть кавказской нефтью (как источника горючего),  без которой немецкая армия не могла двигаться дальше и была обречена на поражение. Вследствие этого  основные силы фашистов (группа армий «А») сосредоточились на южном участке советско-германского фронта.</a:t>
            </a:r>
            <a:endParaRPr sz="1500" dirty="0">
              <a:latin typeface="Tahoma"/>
              <a:cs typeface="Tahoma"/>
            </a:endParaRPr>
          </a:p>
        </p:txBody>
      </p:sp>
      <p:pic>
        <p:nvPicPr>
          <p:cNvPr id="3" name="object 3"/>
          <p:cNvPicPr/>
          <p:nvPr/>
        </p:nvPicPr>
        <p:blipFill>
          <a:blip r:embed="rId2" cstate="print"/>
          <a:stretch>
            <a:fillRect/>
          </a:stretch>
        </p:blipFill>
        <p:spPr>
          <a:xfrm>
            <a:off x="9953243" y="5445252"/>
            <a:ext cx="2177796" cy="1274064"/>
          </a:xfrm>
          <a:prstGeom prst="rect">
            <a:avLst/>
          </a:prstGeom>
        </p:spPr>
      </p:pic>
      <p:grpSp>
        <p:nvGrpSpPr>
          <p:cNvPr id="4" name="object 4"/>
          <p:cNvGrpSpPr/>
          <p:nvPr/>
        </p:nvGrpSpPr>
        <p:grpSpPr>
          <a:xfrm>
            <a:off x="342900" y="199644"/>
            <a:ext cx="11329417" cy="3991356"/>
            <a:chOff x="342900" y="199644"/>
            <a:chExt cx="11329417" cy="4369308"/>
          </a:xfrm>
        </p:grpSpPr>
        <p:pic>
          <p:nvPicPr>
            <p:cNvPr id="5" name="object 5"/>
            <p:cNvPicPr/>
            <p:nvPr/>
          </p:nvPicPr>
          <p:blipFill>
            <a:blip r:embed="rId3" cstate="print"/>
            <a:stretch>
              <a:fillRect/>
            </a:stretch>
          </p:blipFill>
          <p:spPr>
            <a:xfrm>
              <a:off x="10241281" y="503682"/>
              <a:ext cx="1431036" cy="1348740"/>
            </a:xfrm>
            <a:prstGeom prst="rect">
              <a:avLst/>
            </a:prstGeom>
          </p:spPr>
        </p:pic>
        <p:pic>
          <p:nvPicPr>
            <p:cNvPr id="6" name="object 6"/>
            <p:cNvPicPr/>
            <p:nvPr/>
          </p:nvPicPr>
          <p:blipFill>
            <a:blip r:embed="rId4" cstate="print"/>
            <a:stretch>
              <a:fillRect/>
            </a:stretch>
          </p:blipFill>
          <p:spPr>
            <a:xfrm>
              <a:off x="342900" y="199644"/>
              <a:ext cx="5184648" cy="3720083"/>
            </a:xfrm>
            <a:prstGeom prst="rect">
              <a:avLst/>
            </a:prstGeom>
          </p:spPr>
        </p:pic>
        <p:pic>
          <p:nvPicPr>
            <p:cNvPr id="7" name="object 7"/>
            <p:cNvPicPr/>
            <p:nvPr/>
          </p:nvPicPr>
          <p:blipFill>
            <a:blip r:embed="rId5" cstate="print"/>
            <a:stretch>
              <a:fillRect/>
            </a:stretch>
          </p:blipFill>
          <p:spPr>
            <a:xfrm>
              <a:off x="537971" y="394715"/>
              <a:ext cx="4614672" cy="3150107"/>
            </a:xfrm>
            <a:prstGeom prst="rect">
              <a:avLst/>
            </a:prstGeom>
          </p:spPr>
        </p:pic>
        <p:pic>
          <p:nvPicPr>
            <p:cNvPr id="8" name="object 8"/>
            <p:cNvPicPr/>
            <p:nvPr/>
          </p:nvPicPr>
          <p:blipFill>
            <a:blip r:embed="rId6" cstate="print"/>
            <a:stretch>
              <a:fillRect/>
            </a:stretch>
          </p:blipFill>
          <p:spPr>
            <a:xfrm>
              <a:off x="5184647" y="1178052"/>
              <a:ext cx="5184648" cy="3390900"/>
            </a:xfrm>
            <a:prstGeom prst="rect">
              <a:avLst/>
            </a:prstGeom>
          </p:spPr>
        </p:pic>
        <p:pic>
          <p:nvPicPr>
            <p:cNvPr id="9" name="object 9"/>
            <p:cNvPicPr/>
            <p:nvPr/>
          </p:nvPicPr>
          <p:blipFill>
            <a:blip r:embed="rId7" cstate="print"/>
            <a:stretch>
              <a:fillRect/>
            </a:stretch>
          </p:blipFill>
          <p:spPr>
            <a:xfrm>
              <a:off x="5374387" y="453136"/>
              <a:ext cx="4614672" cy="3091686"/>
            </a:xfrm>
            <a:prstGeom prst="rect">
              <a:avLst/>
            </a:prstGeom>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09600" y="5502961"/>
            <a:ext cx="7966303" cy="843821"/>
          </a:xfrm>
          <a:prstGeom prst="rect">
            <a:avLst/>
          </a:prstGeom>
        </p:spPr>
        <p:txBody>
          <a:bodyPr vert="horz" wrap="square" lIns="0" tIns="12700" rIns="0" bIns="0" rtlCol="0">
            <a:spAutoFit/>
          </a:bodyPr>
          <a:lstStyle/>
          <a:p>
            <a:pPr marL="12700" marR="8255" algn="just">
              <a:lnSpc>
                <a:spcPct val="100000"/>
              </a:lnSpc>
              <a:spcBef>
                <a:spcPts val="100"/>
              </a:spcBef>
            </a:pPr>
            <a:r>
              <a:rPr b="1" dirty="0">
                <a:solidFill>
                  <a:srgbClr val="820000"/>
                </a:solidFill>
                <a:latin typeface="Tahoma"/>
                <a:cs typeface="Tahoma"/>
              </a:rPr>
              <a:t>20 апреля 1943 года приказом командующего 9 армией Северо-Кавказского фронта № 77 мой  прадед был награждён медалью «За боевые заслуги».</a:t>
            </a:r>
            <a:endParaRPr dirty="0">
              <a:latin typeface="Tahoma"/>
              <a:cs typeface="Tahoma"/>
            </a:endParaRPr>
          </a:p>
        </p:txBody>
      </p:sp>
      <p:pic>
        <p:nvPicPr>
          <p:cNvPr id="3" name="object 3"/>
          <p:cNvPicPr/>
          <p:nvPr/>
        </p:nvPicPr>
        <p:blipFill>
          <a:blip r:embed="rId2" cstate="print"/>
          <a:stretch>
            <a:fillRect/>
          </a:stretch>
        </p:blipFill>
        <p:spPr>
          <a:xfrm>
            <a:off x="10222992" y="251459"/>
            <a:ext cx="1431036" cy="1431036"/>
          </a:xfrm>
          <a:prstGeom prst="rect">
            <a:avLst/>
          </a:prstGeom>
        </p:spPr>
      </p:pic>
      <p:pic>
        <p:nvPicPr>
          <p:cNvPr id="4" name="object 4"/>
          <p:cNvPicPr/>
          <p:nvPr/>
        </p:nvPicPr>
        <p:blipFill>
          <a:blip r:embed="rId3" cstate="print"/>
          <a:stretch>
            <a:fillRect/>
          </a:stretch>
        </p:blipFill>
        <p:spPr>
          <a:xfrm>
            <a:off x="9953243" y="5445252"/>
            <a:ext cx="2177796" cy="1274064"/>
          </a:xfrm>
          <a:prstGeom prst="rect">
            <a:avLst/>
          </a:prstGeom>
        </p:spPr>
      </p:pic>
      <p:grpSp>
        <p:nvGrpSpPr>
          <p:cNvPr id="5" name="object 5"/>
          <p:cNvGrpSpPr/>
          <p:nvPr/>
        </p:nvGrpSpPr>
        <p:grpSpPr>
          <a:xfrm>
            <a:off x="937018" y="338328"/>
            <a:ext cx="8383905" cy="4958080"/>
            <a:chOff x="937018" y="338328"/>
            <a:chExt cx="8383905" cy="4958080"/>
          </a:xfrm>
        </p:grpSpPr>
        <p:pic>
          <p:nvPicPr>
            <p:cNvPr id="6" name="object 6"/>
            <p:cNvPicPr/>
            <p:nvPr/>
          </p:nvPicPr>
          <p:blipFill>
            <a:blip r:embed="rId4" cstate="print"/>
            <a:stretch>
              <a:fillRect/>
            </a:stretch>
          </p:blipFill>
          <p:spPr>
            <a:xfrm>
              <a:off x="937018" y="374780"/>
              <a:ext cx="3597122" cy="4884666"/>
            </a:xfrm>
            <a:prstGeom prst="rect">
              <a:avLst/>
            </a:prstGeom>
          </p:spPr>
        </p:pic>
        <p:pic>
          <p:nvPicPr>
            <p:cNvPr id="7" name="object 7"/>
            <p:cNvPicPr/>
            <p:nvPr/>
          </p:nvPicPr>
          <p:blipFill>
            <a:blip r:embed="rId5" cstate="print"/>
            <a:stretch>
              <a:fillRect/>
            </a:stretch>
          </p:blipFill>
          <p:spPr>
            <a:xfrm>
              <a:off x="1095756" y="533400"/>
              <a:ext cx="3099816" cy="4387596"/>
            </a:xfrm>
            <a:prstGeom prst="rect">
              <a:avLst/>
            </a:prstGeom>
          </p:spPr>
        </p:pic>
        <p:pic>
          <p:nvPicPr>
            <p:cNvPr id="8" name="object 8"/>
            <p:cNvPicPr/>
            <p:nvPr/>
          </p:nvPicPr>
          <p:blipFill>
            <a:blip r:embed="rId6" cstate="print"/>
            <a:stretch>
              <a:fillRect/>
            </a:stretch>
          </p:blipFill>
          <p:spPr>
            <a:xfrm>
              <a:off x="4404360" y="338328"/>
              <a:ext cx="4916423" cy="4957572"/>
            </a:xfrm>
            <a:prstGeom prst="rect">
              <a:avLst/>
            </a:prstGeom>
          </p:spPr>
        </p:pic>
        <p:pic>
          <p:nvPicPr>
            <p:cNvPr id="9" name="object 9"/>
            <p:cNvPicPr/>
            <p:nvPr/>
          </p:nvPicPr>
          <p:blipFill>
            <a:blip r:embed="rId7" cstate="print"/>
            <a:stretch>
              <a:fillRect/>
            </a:stretch>
          </p:blipFill>
          <p:spPr>
            <a:xfrm>
              <a:off x="4599431" y="533400"/>
              <a:ext cx="4346448" cy="4387596"/>
            </a:xfrm>
            <a:prstGeom prst="rect">
              <a:avLst/>
            </a:prstGeom>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03682" y="4333088"/>
            <a:ext cx="8369300" cy="2224327"/>
          </a:xfrm>
          <a:prstGeom prst="rect">
            <a:avLst/>
          </a:prstGeom>
        </p:spPr>
        <p:txBody>
          <a:bodyPr vert="horz" wrap="square" lIns="0" tIns="132715" rIns="0" bIns="0" rtlCol="0">
            <a:spAutoFit/>
          </a:bodyPr>
          <a:lstStyle/>
          <a:p>
            <a:pPr marL="279400" algn="just">
              <a:lnSpc>
                <a:spcPct val="100000"/>
              </a:lnSpc>
              <a:spcBef>
                <a:spcPts val="1045"/>
              </a:spcBef>
            </a:pPr>
            <a:r>
              <a:rPr sz="1500" b="1" dirty="0">
                <a:solidFill>
                  <a:srgbClr val="820000"/>
                </a:solidFill>
                <a:latin typeface="Tahoma"/>
                <a:cs typeface="Tahoma"/>
              </a:rPr>
              <a:t>В наградном листе так описан подвиг моего прадеда:</a:t>
            </a:r>
            <a:endParaRPr sz="1500" dirty="0">
              <a:latin typeface="Tahoma"/>
              <a:cs typeface="Tahoma"/>
            </a:endParaRPr>
          </a:p>
          <a:p>
            <a:pPr marL="279400" algn="just">
              <a:lnSpc>
                <a:spcPts val="1650"/>
              </a:lnSpc>
              <a:spcBef>
                <a:spcPts val="1030"/>
              </a:spcBef>
            </a:pPr>
            <a:r>
              <a:rPr sz="1550" i="1" dirty="0">
                <a:solidFill>
                  <a:srgbClr val="820000"/>
                </a:solidFill>
                <a:latin typeface="Trebuchet MS"/>
                <a:cs typeface="Trebuchet MS"/>
              </a:rPr>
              <a:t>«Во время распутицы, в сильную дождь и грязь, красноармеец Затула И.Я. бесперебойно доставлял</a:t>
            </a:r>
            <a:endParaRPr sz="1550" dirty="0">
              <a:latin typeface="Trebuchet MS"/>
              <a:cs typeface="Trebuchet MS"/>
            </a:endParaRPr>
          </a:p>
          <a:p>
            <a:pPr marL="12700" algn="just">
              <a:lnSpc>
                <a:spcPts val="1440"/>
              </a:lnSpc>
            </a:pPr>
            <a:r>
              <a:rPr sz="1550" i="1" dirty="0">
                <a:solidFill>
                  <a:srgbClr val="820000"/>
                </a:solidFill>
                <a:latin typeface="Trebuchet MS"/>
                <a:cs typeface="Trebuchet MS"/>
              </a:rPr>
              <a:t>горючее и продукты войскам, которые обеспечивали бесперебойной связью действующие соединения.</a:t>
            </a:r>
            <a:endParaRPr sz="1550" dirty="0">
              <a:latin typeface="Trebuchet MS"/>
              <a:cs typeface="Trebuchet MS"/>
            </a:endParaRPr>
          </a:p>
          <a:p>
            <a:pPr marL="279400" algn="just">
              <a:lnSpc>
                <a:spcPts val="1440"/>
              </a:lnSpc>
            </a:pPr>
            <a:r>
              <a:rPr sz="1550" i="1" dirty="0">
                <a:solidFill>
                  <a:srgbClr val="820000"/>
                </a:solidFill>
                <a:latin typeface="Trebuchet MS"/>
                <a:cs typeface="Trebuchet MS"/>
              </a:rPr>
              <a:t>3 марта 1943 года при доставке горючего у красноармейца Затула И.Я. вышла из строя машина, где он в</a:t>
            </a:r>
            <a:endParaRPr sz="1550" dirty="0">
              <a:latin typeface="Trebuchet MS"/>
              <a:cs typeface="Trebuchet MS"/>
            </a:endParaRPr>
          </a:p>
          <a:p>
            <a:pPr marL="12700" algn="just">
              <a:lnSpc>
                <a:spcPts val="1440"/>
              </a:lnSpc>
            </a:pPr>
            <a:r>
              <a:rPr sz="1550" i="1" dirty="0">
                <a:solidFill>
                  <a:srgbClr val="820000"/>
                </a:solidFill>
                <a:latin typeface="Trebuchet MS"/>
                <a:cs typeface="Trebuchet MS"/>
              </a:rPr>
              <a:t>степи под дождём день и ночь без всякой помощи устранил повреждение игорючее доставил вовремя.</a:t>
            </a:r>
            <a:endParaRPr sz="1550" dirty="0">
              <a:latin typeface="Trebuchet MS"/>
              <a:cs typeface="Trebuchet MS"/>
            </a:endParaRPr>
          </a:p>
          <a:p>
            <a:pPr marL="279400" algn="just">
              <a:lnSpc>
                <a:spcPts val="1650"/>
              </a:lnSpc>
            </a:pPr>
            <a:r>
              <a:rPr sz="1550" i="1" dirty="0">
                <a:solidFill>
                  <a:srgbClr val="820000"/>
                </a:solidFill>
                <a:latin typeface="Trebuchet MS"/>
                <a:cs typeface="Trebuchet MS"/>
              </a:rPr>
              <a:t>В настоящее время находится в строю и помогает другим водителям».</a:t>
            </a:r>
            <a:endParaRPr sz="1550" dirty="0">
              <a:latin typeface="Trebuchet MS"/>
              <a:cs typeface="Trebuchet MS"/>
            </a:endParaRPr>
          </a:p>
        </p:txBody>
      </p:sp>
      <p:pic>
        <p:nvPicPr>
          <p:cNvPr id="3" name="object 3"/>
          <p:cNvPicPr/>
          <p:nvPr/>
        </p:nvPicPr>
        <p:blipFill>
          <a:blip r:embed="rId2" cstate="print"/>
          <a:stretch>
            <a:fillRect/>
          </a:stretch>
        </p:blipFill>
        <p:spPr>
          <a:xfrm>
            <a:off x="10222992" y="251459"/>
            <a:ext cx="1431036" cy="1431036"/>
          </a:xfrm>
          <a:prstGeom prst="rect">
            <a:avLst/>
          </a:prstGeom>
        </p:spPr>
      </p:pic>
      <p:pic>
        <p:nvPicPr>
          <p:cNvPr id="4" name="object 4"/>
          <p:cNvPicPr/>
          <p:nvPr/>
        </p:nvPicPr>
        <p:blipFill>
          <a:blip r:embed="rId3" cstate="print"/>
          <a:stretch>
            <a:fillRect/>
          </a:stretch>
        </p:blipFill>
        <p:spPr>
          <a:xfrm>
            <a:off x="9953243" y="5445252"/>
            <a:ext cx="2177796" cy="1274064"/>
          </a:xfrm>
          <a:prstGeom prst="rect">
            <a:avLst/>
          </a:prstGeom>
        </p:spPr>
      </p:pic>
      <p:grpSp>
        <p:nvGrpSpPr>
          <p:cNvPr id="5" name="object 5"/>
          <p:cNvGrpSpPr/>
          <p:nvPr/>
        </p:nvGrpSpPr>
        <p:grpSpPr>
          <a:xfrm>
            <a:off x="1574239" y="284766"/>
            <a:ext cx="3214370" cy="4435475"/>
            <a:chOff x="1574239" y="284766"/>
            <a:chExt cx="3214370" cy="4435475"/>
          </a:xfrm>
        </p:grpSpPr>
        <p:pic>
          <p:nvPicPr>
            <p:cNvPr id="6" name="object 6"/>
            <p:cNvPicPr/>
            <p:nvPr/>
          </p:nvPicPr>
          <p:blipFill>
            <a:blip r:embed="rId4" cstate="print"/>
            <a:stretch>
              <a:fillRect/>
            </a:stretch>
          </p:blipFill>
          <p:spPr>
            <a:xfrm>
              <a:off x="1574239" y="284766"/>
              <a:ext cx="3214093" cy="4435282"/>
            </a:xfrm>
            <a:prstGeom prst="rect">
              <a:avLst/>
            </a:prstGeom>
          </p:spPr>
        </p:pic>
        <p:pic>
          <p:nvPicPr>
            <p:cNvPr id="7" name="object 7"/>
            <p:cNvPicPr/>
            <p:nvPr/>
          </p:nvPicPr>
          <p:blipFill>
            <a:blip r:embed="rId5" cstate="print"/>
            <a:stretch>
              <a:fillRect/>
            </a:stretch>
          </p:blipFill>
          <p:spPr>
            <a:xfrm>
              <a:off x="1732787" y="443484"/>
              <a:ext cx="2717291" cy="3938016"/>
            </a:xfrm>
            <a:prstGeom prst="rect">
              <a:avLst/>
            </a:prstGeom>
          </p:spPr>
        </p:pic>
      </p:grpSp>
      <p:grpSp>
        <p:nvGrpSpPr>
          <p:cNvPr id="8" name="object 8"/>
          <p:cNvGrpSpPr/>
          <p:nvPr/>
        </p:nvGrpSpPr>
        <p:grpSpPr>
          <a:xfrm>
            <a:off x="5315711" y="390143"/>
            <a:ext cx="2740025" cy="4366260"/>
            <a:chOff x="5315711" y="390143"/>
            <a:chExt cx="2740025" cy="4366260"/>
          </a:xfrm>
        </p:grpSpPr>
        <p:pic>
          <p:nvPicPr>
            <p:cNvPr id="9" name="object 9"/>
            <p:cNvPicPr/>
            <p:nvPr/>
          </p:nvPicPr>
          <p:blipFill>
            <a:blip r:embed="rId6" cstate="print"/>
            <a:stretch>
              <a:fillRect/>
            </a:stretch>
          </p:blipFill>
          <p:spPr>
            <a:xfrm>
              <a:off x="5315711" y="390143"/>
              <a:ext cx="2740024" cy="4366259"/>
            </a:xfrm>
            <a:prstGeom prst="rect">
              <a:avLst/>
            </a:prstGeom>
          </p:spPr>
        </p:pic>
        <p:pic>
          <p:nvPicPr>
            <p:cNvPr id="10" name="object 10"/>
            <p:cNvPicPr/>
            <p:nvPr/>
          </p:nvPicPr>
          <p:blipFill>
            <a:blip r:embed="rId7" cstate="print"/>
            <a:stretch>
              <a:fillRect/>
            </a:stretch>
          </p:blipFill>
          <p:spPr>
            <a:xfrm>
              <a:off x="5510783" y="585215"/>
              <a:ext cx="2170175" cy="3796284"/>
            </a:xfrm>
            <a:prstGeom prst="rect">
              <a:avLst/>
            </a:prstGeom>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4800" y="3916807"/>
            <a:ext cx="8640419" cy="2870338"/>
          </a:xfrm>
          <a:prstGeom prst="rect">
            <a:avLst/>
          </a:prstGeom>
        </p:spPr>
        <p:txBody>
          <a:bodyPr vert="horz" wrap="square" lIns="0" tIns="12700" rIns="0" bIns="0" rtlCol="0">
            <a:spAutoFit/>
          </a:bodyPr>
          <a:lstStyle/>
          <a:p>
            <a:pPr marL="278765" algn="just">
              <a:lnSpc>
                <a:spcPct val="100000"/>
              </a:lnSpc>
              <a:spcBef>
                <a:spcPts val="100"/>
              </a:spcBef>
            </a:pPr>
            <a:r>
              <a:rPr sz="1600" b="1" dirty="0">
                <a:solidFill>
                  <a:srgbClr val="820000"/>
                </a:solidFill>
                <a:latin typeface="Tahoma"/>
                <a:cs typeface="Tahoma"/>
              </a:rPr>
              <a:t>Со слов моего отца, прадед ему рассказывал:</a:t>
            </a:r>
            <a:endParaRPr sz="1600" dirty="0">
              <a:latin typeface="Tahoma"/>
              <a:cs typeface="Tahoma"/>
            </a:endParaRPr>
          </a:p>
          <a:p>
            <a:pPr marR="7620" algn="just">
              <a:lnSpc>
                <a:spcPts val="1540"/>
              </a:lnSpc>
              <a:spcBef>
                <a:spcPts val="1190"/>
              </a:spcBef>
            </a:pPr>
            <a:r>
              <a:rPr sz="1600" b="1" i="1" kern="0" dirty="0">
                <a:solidFill>
                  <a:srgbClr val="820000"/>
                </a:solidFill>
                <a:latin typeface="Times New Roman" panose="02020603050405020304" pitchFamily="18" charset="0"/>
                <a:cs typeface="Times New Roman" panose="02020603050405020304" pitchFamily="18" charset="0"/>
              </a:rPr>
              <a:t>«Доставляя на передовую боеприпасы, горючее, медикаменты, продукты военные водители снимали двери</a:t>
            </a:r>
            <a:endParaRPr sz="1600" b="1" kern="0" dirty="0">
              <a:latin typeface="Times New Roman" panose="02020603050405020304" pitchFamily="18" charset="0"/>
              <a:cs typeface="Times New Roman" panose="02020603050405020304" pitchFamily="18" charset="0"/>
            </a:endParaRPr>
          </a:p>
          <a:p>
            <a:pPr marR="9525" algn="just">
              <a:lnSpc>
                <a:spcPts val="1345"/>
              </a:lnSpc>
            </a:pPr>
            <a:r>
              <a:rPr sz="1600" b="1" i="1" kern="0" dirty="0">
                <a:solidFill>
                  <a:srgbClr val="820000"/>
                </a:solidFill>
                <a:latin typeface="Times New Roman" panose="02020603050405020304" pitchFamily="18" charset="0"/>
                <a:cs typeface="Times New Roman" panose="02020603050405020304" pitchFamily="18" charset="0"/>
              </a:rPr>
              <a:t>в кабине машины и ездили без них, чтобы , попав под артиллерийский обстрел или авианалёт, успеть выскочить</a:t>
            </a:r>
            <a:endParaRPr sz="1600" b="1" kern="0" dirty="0">
              <a:latin typeface="Times New Roman" panose="02020603050405020304" pitchFamily="18" charset="0"/>
              <a:cs typeface="Times New Roman" panose="02020603050405020304" pitchFamily="18" charset="0"/>
            </a:endParaRPr>
          </a:p>
          <a:p>
            <a:pPr marL="12700" algn="just">
              <a:lnSpc>
                <a:spcPts val="1345"/>
              </a:lnSpc>
            </a:pPr>
            <a:r>
              <a:rPr sz="1600" b="1" i="1" kern="0" dirty="0">
                <a:solidFill>
                  <a:srgbClr val="820000"/>
                </a:solidFill>
                <a:latin typeface="Times New Roman" panose="02020603050405020304" pitchFamily="18" charset="0"/>
                <a:cs typeface="Times New Roman" panose="02020603050405020304" pitchFamily="18" charset="0"/>
              </a:rPr>
              <a:t>из кабины. Именно во время одного артобстрела осколком и был повреждён двигатель машины.</a:t>
            </a:r>
            <a:endParaRPr sz="1600" b="1" kern="0" dirty="0">
              <a:latin typeface="Times New Roman" panose="02020603050405020304" pitchFamily="18" charset="0"/>
              <a:cs typeface="Times New Roman" panose="02020603050405020304" pitchFamily="18" charset="0"/>
            </a:endParaRPr>
          </a:p>
          <a:p>
            <a:pPr marR="26034" algn="just">
              <a:lnSpc>
                <a:spcPts val="1345"/>
              </a:lnSpc>
            </a:pPr>
            <a:r>
              <a:rPr sz="1600" b="1" i="1" kern="0" dirty="0">
                <a:solidFill>
                  <a:srgbClr val="820000"/>
                </a:solidFill>
                <a:latin typeface="Times New Roman" panose="02020603050405020304" pitchFamily="18" charset="0"/>
                <a:cs typeface="Times New Roman" panose="02020603050405020304" pitchFamily="18" charset="0"/>
              </a:rPr>
              <a:t>Благодаря тому, что мой прадед всегда (ещё до войны) интересовался техникой и хорошо знал устройство</a:t>
            </a:r>
            <a:endParaRPr sz="1600" b="1" kern="0" dirty="0">
              <a:latin typeface="Times New Roman" panose="02020603050405020304" pitchFamily="18" charset="0"/>
              <a:cs typeface="Times New Roman" panose="02020603050405020304" pitchFamily="18" charset="0"/>
            </a:endParaRPr>
          </a:p>
          <a:p>
            <a:pPr marR="6350" algn="just">
              <a:lnSpc>
                <a:spcPts val="1345"/>
              </a:lnSpc>
            </a:pPr>
            <a:r>
              <a:rPr sz="1600" b="1" i="1" kern="0" dirty="0">
                <a:solidFill>
                  <a:srgbClr val="820000"/>
                </a:solidFill>
                <a:latin typeface="Times New Roman" panose="02020603050405020304" pitchFamily="18" charset="0"/>
                <a:cs typeface="Times New Roman" panose="02020603050405020304" pitchFamily="18" charset="0"/>
              </a:rPr>
              <a:t>своего автомобиля, он, не смотря на холод и проливной дождь, смог не только его отремонтировать, но и</a:t>
            </a:r>
            <a:endParaRPr sz="1600" b="1" kern="0" dirty="0">
              <a:latin typeface="Times New Roman" panose="02020603050405020304" pitchFamily="18" charset="0"/>
              <a:cs typeface="Times New Roman" panose="02020603050405020304" pitchFamily="18" charset="0"/>
            </a:endParaRPr>
          </a:p>
          <a:p>
            <a:pPr marL="12700" algn="just">
              <a:lnSpc>
                <a:spcPts val="1345"/>
              </a:lnSpc>
            </a:pPr>
            <a:r>
              <a:rPr sz="1600" b="1" i="1" kern="0" dirty="0">
                <a:solidFill>
                  <a:srgbClr val="820000"/>
                </a:solidFill>
                <a:latin typeface="Times New Roman" panose="02020603050405020304" pitchFamily="18" charset="0"/>
                <a:cs typeface="Times New Roman" panose="02020603050405020304" pitchFamily="18" charset="0"/>
              </a:rPr>
              <a:t>доставить горючее по назначению.</a:t>
            </a:r>
            <a:endParaRPr sz="1600" b="1" kern="0" dirty="0">
              <a:latin typeface="Times New Roman" panose="02020603050405020304" pitchFamily="18" charset="0"/>
              <a:cs typeface="Times New Roman" panose="02020603050405020304" pitchFamily="18" charset="0"/>
            </a:endParaRPr>
          </a:p>
          <a:p>
            <a:pPr marL="278765" algn="just">
              <a:lnSpc>
                <a:spcPts val="1345"/>
              </a:lnSpc>
            </a:pPr>
            <a:r>
              <a:rPr sz="1600" b="1" i="1" kern="0" dirty="0">
                <a:solidFill>
                  <a:srgbClr val="820000"/>
                </a:solidFill>
                <a:latin typeface="Times New Roman" panose="02020603050405020304" pitchFamily="18" charset="0"/>
                <a:cs typeface="Times New Roman" panose="02020603050405020304" pitchFamily="18" charset="0"/>
              </a:rPr>
              <a:t>Сам прадед не считал свои действия подвигом.</a:t>
            </a:r>
            <a:endParaRPr sz="1600" b="1" kern="0" dirty="0">
              <a:latin typeface="Times New Roman" panose="02020603050405020304" pitchFamily="18" charset="0"/>
              <a:cs typeface="Times New Roman" panose="02020603050405020304" pitchFamily="18" charset="0"/>
            </a:endParaRPr>
          </a:p>
          <a:p>
            <a:pPr marL="12700" marR="5080" indent="266700" algn="just">
              <a:lnSpc>
                <a:spcPct val="77200"/>
              </a:lnSpc>
              <a:spcBef>
                <a:spcPts val="195"/>
              </a:spcBef>
            </a:pPr>
            <a:r>
              <a:rPr sz="1600" b="1" i="1" kern="0" dirty="0">
                <a:solidFill>
                  <a:srgbClr val="820000"/>
                </a:solidFill>
                <a:latin typeface="Times New Roman" panose="02020603050405020304" pitchFamily="18" charset="0"/>
                <a:cs typeface="Times New Roman" panose="02020603050405020304" pitchFamily="18" charset="0"/>
              </a:rPr>
              <a:t>Он просто делал то, что делали все остальные красноармейцы: они должны были разбить фашистов и  защитить свою Родину».</a:t>
            </a:r>
            <a:endParaRPr sz="1600" b="1" kern="0" dirty="0">
              <a:latin typeface="Times New Roman" panose="02020603050405020304" pitchFamily="18" charset="0"/>
              <a:cs typeface="Times New Roman" panose="02020603050405020304" pitchFamily="18" charset="0"/>
            </a:endParaRPr>
          </a:p>
        </p:txBody>
      </p:sp>
      <p:pic>
        <p:nvPicPr>
          <p:cNvPr id="3" name="object 3"/>
          <p:cNvPicPr/>
          <p:nvPr/>
        </p:nvPicPr>
        <p:blipFill>
          <a:blip r:embed="rId2" cstate="print"/>
          <a:stretch>
            <a:fillRect/>
          </a:stretch>
        </p:blipFill>
        <p:spPr>
          <a:xfrm>
            <a:off x="10222992" y="251459"/>
            <a:ext cx="1431036" cy="1431036"/>
          </a:xfrm>
          <a:prstGeom prst="rect">
            <a:avLst/>
          </a:prstGeom>
        </p:spPr>
      </p:pic>
      <p:pic>
        <p:nvPicPr>
          <p:cNvPr id="4" name="object 4"/>
          <p:cNvPicPr/>
          <p:nvPr/>
        </p:nvPicPr>
        <p:blipFill>
          <a:blip r:embed="rId3" cstate="print"/>
          <a:stretch>
            <a:fillRect/>
          </a:stretch>
        </p:blipFill>
        <p:spPr>
          <a:xfrm>
            <a:off x="9953243" y="5445252"/>
            <a:ext cx="2177796" cy="1274064"/>
          </a:xfrm>
          <a:prstGeom prst="rect">
            <a:avLst/>
          </a:prstGeom>
        </p:spPr>
      </p:pic>
      <p:grpSp>
        <p:nvGrpSpPr>
          <p:cNvPr id="5" name="object 5"/>
          <p:cNvGrpSpPr/>
          <p:nvPr/>
        </p:nvGrpSpPr>
        <p:grpSpPr>
          <a:xfrm>
            <a:off x="690372" y="589787"/>
            <a:ext cx="9042400" cy="3335020"/>
            <a:chOff x="690372" y="589787"/>
            <a:chExt cx="9042400" cy="3335020"/>
          </a:xfrm>
        </p:grpSpPr>
        <p:pic>
          <p:nvPicPr>
            <p:cNvPr id="6" name="object 6"/>
            <p:cNvPicPr/>
            <p:nvPr/>
          </p:nvPicPr>
          <p:blipFill>
            <a:blip r:embed="rId4" cstate="print"/>
            <a:stretch>
              <a:fillRect/>
            </a:stretch>
          </p:blipFill>
          <p:spPr>
            <a:xfrm>
              <a:off x="690372" y="589787"/>
              <a:ext cx="4741164" cy="3334639"/>
            </a:xfrm>
            <a:prstGeom prst="rect">
              <a:avLst/>
            </a:prstGeom>
          </p:spPr>
        </p:pic>
        <p:pic>
          <p:nvPicPr>
            <p:cNvPr id="7" name="object 7"/>
            <p:cNvPicPr/>
            <p:nvPr/>
          </p:nvPicPr>
          <p:blipFill>
            <a:blip r:embed="rId5" cstate="print"/>
            <a:stretch>
              <a:fillRect/>
            </a:stretch>
          </p:blipFill>
          <p:spPr>
            <a:xfrm>
              <a:off x="885444" y="784859"/>
              <a:ext cx="4171187" cy="2764536"/>
            </a:xfrm>
            <a:prstGeom prst="rect">
              <a:avLst/>
            </a:prstGeom>
          </p:spPr>
        </p:pic>
        <p:pic>
          <p:nvPicPr>
            <p:cNvPr id="8" name="object 8"/>
            <p:cNvPicPr/>
            <p:nvPr/>
          </p:nvPicPr>
          <p:blipFill>
            <a:blip r:embed="rId6" cstate="print"/>
            <a:stretch>
              <a:fillRect/>
            </a:stretch>
          </p:blipFill>
          <p:spPr>
            <a:xfrm>
              <a:off x="5036819" y="589787"/>
              <a:ext cx="4695444" cy="3334639"/>
            </a:xfrm>
            <a:prstGeom prst="rect">
              <a:avLst/>
            </a:prstGeom>
          </p:spPr>
        </p:pic>
        <p:pic>
          <p:nvPicPr>
            <p:cNvPr id="9" name="object 9"/>
            <p:cNvPicPr/>
            <p:nvPr/>
          </p:nvPicPr>
          <p:blipFill>
            <a:blip r:embed="rId7" cstate="print"/>
            <a:stretch>
              <a:fillRect/>
            </a:stretch>
          </p:blipFill>
          <p:spPr>
            <a:xfrm>
              <a:off x="5231892" y="784859"/>
              <a:ext cx="4125467" cy="2764536"/>
            </a:xfrm>
            <a:prstGeom prst="rect">
              <a:avLst/>
            </a:prstGeom>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28601" y="4989703"/>
            <a:ext cx="9143466" cy="1668662"/>
          </a:xfrm>
          <a:prstGeom prst="rect">
            <a:avLst/>
          </a:prstGeom>
        </p:spPr>
        <p:txBody>
          <a:bodyPr vert="horz" wrap="square" lIns="0" tIns="38100" rIns="0" bIns="0" rtlCol="0">
            <a:spAutoFit/>
          </a:bodyPr>
          <a:lstStyle/>
          <a:p>
            <a:pPr marL="12700" marR="5080" indent="452120" algn="just">
              <a:lnSpc>
                <a:spcPts val="1620"/>
              </a:lnSpc>
              <a:spcBef>
                <a:spcPts val="300"/>
              </a:spcBef>
            </a:pPr>
            <a:r>
              <a:rPr sz="1600" b="1" dirty="0">
                <a:solidFill>
                  <a:srgbClr val="820000"/>
                </a:solidFill>
                <a:latin typeface="Tahoma"/>
                <a:cs typeface="Tahoma"/>
              </a:rPr>
              <a:t>В составе 9 армии Северо-Кавказского фронта мой прадед участвовал в освобождении от фашистов Крыма  и Донбасса: тех территорий, которые сегодня вновь вернулись и возвращаются в состав великой России.</a:t>
            </a:r>
            <a:endParaRPr sz="1600" dirty="0">
              <a:latin typeface="Tahoma"/>
              <a:cs typeface="Tahoma"/>
            </a:endParaRPr>
          </a:p>
          <a:p>
            <a:pPr marL="12700" marR="14604" indent="452120" algn="just">
              <a:lnSpc>
                <a:spcPct val="90100"/>
              </a:lnSpc>
              <a:spcBef>
                <a:spcPts val="985"/>
              </a:spcBef>
            </a:pPr>
            <a:r>
              <a:rPr sz="1600" b="1" dirty="0">
                <a:solidFill>
                  <a:srgbClr val="820000"/>
                </a:solidFill>
                <a:latin typeface="Tahoma"/>
                <a:cs typeface="Tahoma"/>
              </a:rPr>
              <a:t>В ходе наступления советских войск на Северном Кавказе в 1943 г. фашистам был нанесен огромный урон:  было уничтожено около 275 тыс. солдат и офицеров, свыше 6 тыс. попали в плен, уничтожено и подбито было 890  танков, свыше 2 тыс. самолетов, 2127 орудий, свыше 7 тыс. автомашин и т.д.</a:t>
            </a:r>
            <a:endParaRPr sz="1600" dirty="0">
              <a:latin typeface="Tahoma"/>
              <a:cs typeface="Tahoma"/>
            </a:endParaRPr>
          </a:p>
        </p:txBody>
      </p:sp>
      <p:pic>
        <p:nvPicPr>
          <p:cNvPr id="3" name="object 3"/>
          <p:cNvPicPr/>
          <p:nvPr/>
        </p:nvPicPr>
        <p:blipFill>
          <a:blip r:embed="rId2" cstate="print"/>
          <a:stretch>
            <a:fillRect/>
          </a:stretch>
        </p:blipFill>
        <p:spPr>
          <a:xfrm>
            <a:off x="10222992" y="251459"/>
            <a:ext cx="1431036" cy="1431036"/>
          </a:xfrm>
          <a:prstGeom prst="rect">
            <a:avLst/>
          </a:prstGeom>
        </p:spPr>
      </p:pic>
      <p:pic>
        <p:nvPicPr>
          <p:cNvPr id="4" name="object 4"/>
          <p:cNvPicPr/>
          <p:nvPr/>
        </p:nvPicPr>
        <p:blipFill>
          <a:blip r:embed="rId3" cstate="print"/>
          <a:stretch>
            <a:fillRect/>
          </a:stretch>
        </p:blipFill>
        <p:spPr>
          <a:xfrm>
            <a:off x="9953243" y="5445252"/>
            <a:ext cx="2177796" cy="1274064"/>
          </a:xfrm>
          <a:prstGeom prst="rect">
            <a:avLst/>
          </a:prstGeom>
        </p:spPr>
      </p:pic>
      <p:grpSp>
        <p:nvGrpSpPr>
          <p:cNvPr id="5" name="object 5"/>
          <p:cNvGrpSpPr/>
          <p:nvPr/>
        </p:nvGrpSpPr>
        <p:grpSpPr>
          <a:xfrm>
            <a:off x="435863" y="295656"/>
            <a:ext cx="10959465" cy="4761230"/>
            <a:chOff x="435863" y="295656"/>
            <a:chExt cx="10959465" cy="4761230"/>
          </a:xfrm>
        </p:grpSpPr>
        <p:pic>
          <p:nvPicPr>
            <p:cNvPr id="6" name="object 6"/>
            <p:cNvPicPr/>
            <p:nvPr/>
          </p:nvPicPr>
          <p:blipFill>
            <a:blip r:embed="rId4" cstate="print"/>
            <a:stretch>
              <a:fillRect/>
            </a:stretch>
          </p:blipFill>
          <p:spPr>
            <a:xfrm>
              <a:off x="435863" y="295656"/>
              <a:ext cx="5221224" cy="4180332"/>
            </a:xfrm>
            <a:prstGeom prst="rect">
              <a:avLst/>
            </a:prstGeom>
          </p:spPr>
        </p:pic>
        <p:pic>
          <p:nvPicPr>
            <p:cNvPr id="7" name="object 7"/>
            <p:cNvPicPr/>
            <p:nvPr/>
          </p:nvPicPr>
          <p:blipFill>
            <a:blip r:embed="rId5" cstate="print"/>
            <a:stretch>
              <a:fillRect/>
            </a:stretch>
          </p:blipFill>
          <p:spPr>
            <a:xfrm>
              <a:off x="630935" y="490728"/>
              <a:ext cx="4651248" cy="3610355"/>
            </a:xfrm>
            <a:prstGeom prst="rect">
              <a:avLst/>
            </a:prstGeom>
          </p:spPr>
        </p:pic>
        <p:pic>
          <p:nvPicPr>
            <p:cNvPr id="8" name="object 8"/>
            <p:cNvPicPr/>
            <p:nvPr/>
          </p:nvPicPr>
          <p:blipFill>
            <a:blip r:embed="rId6" cstate="print"/>
            <a:stretch>
              <a:fillRect/>
            </a:stretch>
          </p:blipFill>
          <p:spPr>
            <a:xfrm>
              <a:off x="5359908" y="295656"/>
              <a:ext cx="4088891" cy="2866644"/>
            </a:xfrm>
            <a:prstGeom prst="rect">
              <a:avLst/>
            </a:prstGeom>
          </p:spPr>
        </p:pic>
        <p:pic>
          <p:nvPicPr>
            <p:cNvPr id="9" name="object 9"/>
            <p:cNvPicPr/>
            <p:nvPr/>
          </p:nvPicPr>
          <p:blipFill>
            <a:blip r:embed="rId7" cstate="print"/>
            <a:stretch>
              <a:fillRect/>
            </a:stretch>
          </p:blipFill>
          <p:spPr>
            <a:xfrm>
              <a:off x="5554979" y="490728"/>
              <a:ext cx="3518916" cy="2296668"/>
            </a:xfrm>
            <a:prstGeom prst="rect">
              <a:avLst/>
            </a:prstGeom>
          </p:spPr>
        </p:pic>
        <p:pic>
          <p:nvPicPr>
            <p:cNvPr id="10" name="object 10"/>
            <p:cNvPicPr/>
            <p:nvPr/>
          </p:nvPicPr>
          <p:blipFill>
            <a:blip r:embed="rId8" cstate="print"/>
            <a:stretch>
              <a:fillRect/>
            </a:stretch>
          </p:blipFill>
          <p:spPr>
            <a:xfrm>
              <a:off x="5359908" y="2695956"/>
              <a:ext cx="3434968" cy="2360676"/>
            </a:xfrm>
            <a:prstGeom prst="rect">
              <a:avLst/>
            </a:prstGeom>
          </p:spPr>
        </p:pic>
        <p:pic>
          <p:nvPicPr>
            <p:cNvPr id="11" name="object 11"/>
            <p:cNvPicPr/>
            <p:nvPr/>
          </p:nvPicPr>
          <p:blipFill>
            <a:blip r:embed="rId9" cstate="print"/>
            <a:stretch>
              <a:fillRect/>
            </a:stretch>
          </p:blipFill>
          <p:spPr>
            <a:xfrm>
              <a:off x="5554979" y="2891028"/>
              <a:ext cx="2865120" cy="1790700"/>
            </a:xfrm>
            <a:prstGeom prst="rect">
              <a:avLst/>
            </a:prstGeom>
          </p:spPr>
        </p:pic>
        <p:pic>
          <p:nvPicPr>
            <p:cNvPr id="12" name="object 12"/>
            <p:cNvPicPr/>
            <p:nvPr/>
          </p:nvPicPr>
          <p:blipFill>
            <a:blip r:embed="rId10" cstate="print"/>
            <a:stretch>
              <a:fillRect/>
            </a:stretch>
          </p:blipFill>
          <p:spPr>
            <a:xfrm>
              <a:off x="8609075" y="2891028"/>
              <a:ext cx="2785872" cy="1790700"/>
            </a:xfrm>
            <a:prstGeom prst="rect">
              <a:avLst/>
            </a:prstGeom>
          </p:spPr>
        </p:pic>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TotalTime>
  <Words>1101</Words>
  <Application>Microsoft Office PowerPoint</Application>
  <PresentationFormat>Широкоэкранный</PresentationFormat>
  <Paragraphs>65</Paragraphs>
  <Slides>16</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16</vt:i4>
      </vt:variant>
    </vt:vector>
  </HeadingPairs>
  <TitlesOfParts>
    <vt:vector size="22" baseType="lpstr">
      <vt:lpstr>Calibri</vt:lpstr>
      <vt:lpstr>Tahoma</vt:lpstr>
      <vt:lpstr>Times New Roman</vt:lpstr>
      <vt:lpstr>Trebuchet MS</vt:lpstr>
      <vt:lpstr>Wingdings</vt:lpstr>
      <vt:lpstr>Office Theme</vt:lpstr>
      <vt:lpstr>Презентация PowerPoint</vt:lpstr>
      <vt:lpstr>МОЙ ПРАДЕД:  ЗАТУЛА Игнат Яковлевич,</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ЛИЧНЫЕ ВЕЩИ МОЕГО ПРАДЕДА</vt:lpstr>
      <vt:lpstr>ЛИЧНЫЕ ВЕЩИ МОЕГО ПРАДЕДА</vt:lpstr>
      <vt:lpstr>ЛИЧНЫЕ ВЕЩИ МОЕГО ПРАДЕДА</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Лебедев Анатолий Владимирович</dc:creator>
  <cp:lastModifiedBy>Лебедев Анатолий Владимирович</cp:lastModifiedBy>
  <cp:revision>5</cp:revision>
  <dcterms:created xsi:type="dcterms:W3CDTF">2024-01-22T09:02:54Z</dcterms:created>
  <dcterms:modified xsi:type="dcterms:W3CDTF">2024-02-21T10:10:52Z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2024-01-18T00:00:00Z</vt:filetime>
  </property>
  <property fmtid="{D5CDD505-2E9C-101B-9397-08002B2CF9AE}" pid="3" name="Creator">
    <vt:lpwstr>Microsoft® PowerPoint® LTSC</vt:lpwstr>
  </property>
  <property fmtid="{D5CDD505-2E9C-101B-9397-08002B2CF9AE}" pid="4" name="LastSaved">
    <vt:filetime>2024-01-22T00:00:00Z</vt:filetime>
  </property>
</Properties>
</file>