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328" r:id="rId2"/>
    <p:sldId id="257" r:id="rId3"/>
    <p:sldId id="260" r:id="rId4"/>
    <p:sldId id="258" r:id="rId5"/>
    <p:sldId id="327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A264"/>
    <a:srgbClr val="FFFFFF"/>
    <a:srgbClr val="1138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60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DCD298-2D6E-4D7D-935A-69DE708398CF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517C8-F464-4A2D-878B-91EC5D936C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054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B8E1A-42AB-42CF-B715-2496A5EEFC6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32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8B8EFF-AAD9-498E-8E93-9953F163E6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CFAAC67-3EDD-4F38-8035-F68D8678E7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EEF510-608A-4A23-AB1D-F5665EC39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4C18E-AA71-42FD-9493-3E95436597B7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F275ED-F80C-4F84-96F7-07983A91B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EF80F1-FBD6-4B31-A02E-5ED0E87D6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0561-81C7-4E9D-B711-BE836D44A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24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A5B1AF-EF7E-4888-B14E-E6B4DE746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2EBA2E-52A7-4D60-AA8C-B33EDE018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CDE7AC-D4C2-401F-AB0A-DB3747A66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4C18E-AA71-42FD-9493-3E95436597B7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8373F2-0541-491A-BC55-AD7E9EAC9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2B39A8-1412-4754-8276-F7A84A385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0561-81C7-4E9D-B711-BE836D44A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349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09C5C2-004D-4534-B9B8-243B16AE3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888553-E24B-49CB-AF64-5A0B9DC7D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CE48D6-98AD-43FE-B25B-701E403A3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4C18E-AA71-42FD-9493-3E95436597B7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67C823-8CB3-4389-AE71-741B8E13E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55FDD0-621B-4F73-BA72-98D3B52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0561-81C7-4E9D-B711-BE836D44A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702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6C6AC2-E56D-4F29-9B68-5529BA2CA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F67466-1C9F-4EEB-8EEA-E4208D8DE9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63767C-D5D1-48F8-B20A-F8356698CD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873C39-31A6-438D-B9B3-966D10DEC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4C18E-AA71-42FD-9493-3E95436597B7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D62BB3-B0A1-4040-B8E0-34B2A7FB6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079E1A-BCE4-4953-B3A8-4E78CF60C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0561-81C7-4E9D-B711-BE836D44A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845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6ED450-44DD-47BC-B306-0A7418D87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13A188-5984-4BF0-B649-76919CC5F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D9C4D31-73D1-43C7-9594-ABB1041CAA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523F611-9624-4598-9326-8A7847E029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4F90740-D2F1-44B8-A862-6C50231A7C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E5C819A-137D-4846-93B1-EA5475DB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4C18E-AA71-42FD-9493-3E95436597B7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247ED1F-F2FC-45EF-AF04-AB1316041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C9D8D2E-8142-42FA-8123-DE2510E24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0561-81C7-4E9D-B711-BE836D44A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195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5C23F0-8978-4B5B-AE4E-EC859C0EB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9F6411-652A-407F-983F-66EACD65A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4C18E-AA71-42FD-9493-3E95436597B7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98431B0-5F1D-4A77-8623-9D95223E8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94A4717-05AF-4524-A7B4-2B62B4853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0561-81C7-4E9D-B711-BE836D44A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36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9250B54-91C6-49A2-BEB9-C588E15D8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4C18E-AA71-42FD-9493-3E95436597B7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1B81247-63D8-4BEB-B03F-69035CEBE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7B2C19F-A931-4CF7-BB22-D6B62A0BD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0561-81C7-4E9D-B711-BE836D44A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966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5F7D8F-C670-4858-9760-DD7102008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8D3FF6-2FB1-4793-8BF8-5AC8B5F3F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ED05076-DF33-47FA-9828-D640FD39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BC9842-E7AF-45ED-974E-323CF54F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4C18E-AA71-42FD-9493-3E95436597B7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D5478E-124F-42B6-8273-B5D8BC03D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9744FB7-1D95-48A9-804F-B9940F57B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0561-81C7-4E9D-B711-BE836D44A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164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766EF2-81A6-424D-9E04-663708758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9267242-CC7D-4648-86E5-8361B75438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0A422A-AB13-483A-89AA-905499D6D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3297F4-AD84-4CE1-9735-D5303DB85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4C18E-AA71-42FD-9493-3E95436597B7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E55419-7DC8-4B20-917F-2C9BDE9C5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F4AC5B-8D5F-44F8-8444-AD84EBEE4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0561-81C7-4E9D-B711-BE836D44A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60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914CD5-18BB-46D6-A85F-2826D1EDE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A76E4B-0C7D-4A30-B488-4033B3F314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55EFBC-6C44-46C1-BE4E-EFE83E31B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4C18E-AA71-42FD-9493-3E95436597B7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876F55-9D8C-4B2D-B88B-EC5BDED7B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FE6E05-EEEE-4D42-A048-8413824B4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0561-81C7-4E9D-B711-BE836D44A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27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B4AEFAC-6408-406D-8512-212A8E345E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982ECC-93E8-495E-A660-7233A0950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6CEC14-8F58-4AC4-9240-916CFC67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4C18E-AA71-42FD-9493-3E95436597B7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08B9C2-AB90-45A6-93FA-9C282E872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EF1C17-2C9E-446C-89E4-95B85ED3F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40561-81C7-4E9D-B711-BE836D44A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827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3C57A5-4F12-4747-B479-4CB630E3F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D3FE06-EA22-491B-8866-CCBE7E06B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7B271A-F414-4C8A-A9FD-C9F550C2DB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43D9C-8ED7-4F1A-ADDF-ECF57DD7520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CF62BE-D214-43E2-9DA9-A649B8DB3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6BD3A7-8D2B-4D1A-969E-5D46D1C0E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0DA79-A49A-4846-B4B8-40A0DC08E4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77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AB8DE95-70B2-45FE-90FC-AAD2A618A2FD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73" b="11567"/>
          <a:stretch/>
        </p:blipFill>
        <p:spPr bwMode="auto">
          <a:xfrm>
            <a:off x="568526" y="1005908"/>
            <a:ext cx="4406900" cy="38785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396B113-8BB2-44C7-87CA-7829E5069149}"/>
              </a:ext>
            </a:extLst>
          </p:cNvPr>
          <p:cNvSpPr txBox="1"/>
          <p:nvPr/>
        </p:nvSpPr>
        <p:spPr>
          <a:xfrm>
            <a:off x="6002144" y="4727249"/>
            <a:ext cx="60941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AA264"/>
                </a:solidFill>
                <a:effectLst/>
                <a:latin typeface="Arial Narrow" panose="020B0606020202030204" pitchFamily="34" charset="0"/>
                <a:ea typeface="Aptos"/>
              </a:rPr>
              <a:t>ДЕЯТЕЛЬНОСТЬ ПО КОМПЛЕКСНОЙ ПРАВОВОЙ И СУДЕБНО-МЕДИЦИНСКОЙ ЗАЩИТЕ ГРАЖДАН</a:t>
            </a:r>
            <a:endParaRPr lang="ru-RU" sz="2400" dirty="0">
              <a:solidFill>
                <a:srgbClr val="CAA264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77812299-2885-4551-BC66-6FD74A9A1C9B}"/>
              </a:ext>
            </a:extLst>
          </p:cNvPr>
          <p:cNvCxnSpPr/>
          <p:nvPr/>
        </p:nvCxnSpPr>
        <p:spPr>
          <a:xfrm>
            <a:off x="6096000" y="323385"/>
            <a:ext cx="0" cy="6188927"/>
          </a:xfrm>
          <a:prstGeom prst="line">
            <a:avLst/>
          </a:prstGeom>
          <a:ln w="19050">
            <a:solidFill>
              <a:srgbClr val="113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Объект 3">
            <a:extLst>
              <a:ext uri="{FF2B5EF4-FFF2-40B4-BE49-F238E27FC236}">
                <a16:creationId xmlns:a16="http://schemas.microsoft.com/office/drawing/2014/main" id="{B68A8BA7-AC4A-4B58-8A73-8742B04DCAAE}"/>
              </a:ext>
            </a:extLst>
          </p:cNvPr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594" b="65625" l="3672" r="29922">
                        <a14:foregroundMark x1="9141" y1="52832" x2="14375" y2="60938"/>
                        <a14:foregroundMark x1="34063" y1="41895" x2="77422" y2="41504"/>
                        <a14:foregroundMark x1="32969" y1="50391" x2="70078" y2="50781"/>
                        <a14:foregroundMark x1="33438" y1="58105" x2="59062" y2="57422"/>
                        <a14:foregroundMark x1="59375" y1="41504" x2="73594" y2="41895"/>
                        <a14:foregroundMark x1="66563" y1="40527" x2="71797" y2="41113"/>
                        <a14:foregroundMark x1="67031" y1="43750" x2="67969" y2="43750"/>
                        <a14:foregroundMark x1="72656" y1="40527" x2="72656" y2="40527"/>
                        <a14:foregroundMark x1="74063" y1="40918" x2="74063" y2="40918"/>
                        <a14:foregroundMark x1="75859" y1="43359" x2="75859" y2="43359"/>
                        <a14:foregroundMark x1="40781" y1="40918" x2="40781" y2="40918"/>
                        <a14:foregroundMark x1="42266" y1="40137" x2="42266" y2="40137"/>
                        <a14:foregroundMark x1="39531" y1="40332" x2="70547" y2="39941"/>
                        <a14:foregroundMark x1="32656" y1="40137" x2="37422" y2="40332"/>
                        <a14:backgroundMark x1="51016" y1="63770" x2="83828" y2="57227"/>
                        <a14:backgroundMark x1="18594" y1="32715" x2="19688" y2="33301"/>
                        <a14:backgroundMark x1="32969" y1="44434" x2="47969" y2="58887"/>
                        <a14:backgroundMark x1="34531" y1="58887" x2="57422" y2="40137"/>
                        <a14:backgroundMark x1="14609" y1="41309" x2="17266" y2="40918"/>
                        <a14:backgroundMark x1="19922" y1="50977" x2="19922" y2="48242"/>
                        <a14:backgroundMark x1="18828" y1="47363" x2="18750" y2="45508"/>
                        <a14:backgroundMark x1="20625" y1="45117" x2="18203" y2="39941"/>
                        <a14:backgroundMark x1="19063" y1="44043" x2="18750" y2="43066"/>
                        <a14:backgroundMark x1="15234" y1="42578" x2="13906" y2="50488"/>
                        <a14:backgroundMark x1="16016" y1="45117" x2="15781" y2="43945"/>
                        <a14:backgroundMark x1="13516" y1="41797" x2="10938" y2="44727"/>
                        <a14:backgroundMark x1="10781" y1="45605" x2="10469" y2="47266"/>
                        <a14:backgroundMark x1="10156" y1="48242" x2="10156" y2="50195"/>
                        <a14:backgroundMark x1="10313" y1="51172" x2="10313" y2="52637"/>
                        <a14:backgroundMark x1="11250" y1="54297" x2="11875" y2="55273"/>
                        <a14:backgroundMark x1="12188" y1="55859" x2="13359" y2="57031"/>
                        <a14:backgroundMark x1="14531" y1="57617" x2="15625" y2="57129"/>
                        <a14:backgroundMark x1="20625" y1="57617" x2="19531" y2="57031"/>
                        <a14:backgroundMark x1="16563" y1="58203" x2="18828" y2="57910"/>
                        <a14:backgroundMark x1="21641" y1="57129" x2="22656" y2="55859"/>
                        <a14:backgroundMark x1="23359" y1="55078" x2="23984" y2="53809"/>
                        <a14:backgroundMark x1="24688" y1="52637" x2="24609" y2="51367"/>
                        <a14:backgroundMark x1="25000" y1="50586" x2="24766" y2="48730"/>
                        <a14:backgroundMark x1="25000" y1="47852" x2="24297" y2="4580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37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70" t="32222" r="69108" b="35960"/>
          <a:stretch/>
        </p:blipFill>
        <p:spPr bwMode="auto">
          <a:xfrm>
            <a:off x="6403468" y="847739"/>
            <a:ext cx="1399540" cy="1258570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7D8BAF5-72EC-458F-A4A8-17A73159C2C3}"/>
              </a:ext>
            </a:extLst>
          </p:cNvPr>
          <p:cNvSpPr txBox="1"/>
          <p:nvPr/>
        </p:nvSpPr>
        <p:spPr>
          <a:xfrm>
            <a:off x="6002144" y="2615662"/>
            <a:ext cx="60941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113851"/>
                </a:solidFill>
                <a:effectLst/>
                <a:latin typeface="Arial Narrow" panose="020B0606020202030204" pitchFamily="34" charset="0"/>
                <a:ea typeface="Aptos"/>
                <a:cs typeface="Impact" panose="020B0806030902050204" pitchFamily="34" charset="0"/>
              </a:rPr>
              <a:t>МЕЖДУНАРОДНЫЙ ЮРИДИЧЕСКИЙ ИНСТИТУТ</a:t>
            </a:r>
            <a:endParaRPr lang="ru-RU" sz="1800" b="1" dirty="0">
              <a:solidFill>
                <a:srgbClr val="113851"/>
              </a:solidFill>
              <a:effectLst/>
              <a:latin typeface="Arial Narrow" panose="020B0606020202030204" pitchFamily="34" charset="0"/>
              <a:ea typeface="Aptos"/>
              <a:cs typeface="Impact" panose="020B0806030902050204" pitchFamily="34" charset="0"/>
            </a:endParaRPr>
          </a:p>
          <a:p>
            <a:pPr algn="ctr"/>
            <a:r>
              <a:rPr lang="ru-RU" sz="1800" b="1" dirty="0">
                <a:solidFill>
                  <a:srgbClr val="113851"/>
                </a:solidFill>
                <a:effectLst/>
                <a:latin typeface="Arial Narrow" panose="020B0606020202030204" pitchFamily="34" charset="0"/>
                <a:ea typeface="Aptos"/>
                <a:cs typeface="Impact" panose="020B0806030902050204" pitchFamily="34" charset="0"/>
              </a:rPr>
              <a:t>____</a:t>
            </a:r>
          </a:p>
          <a:p>
            <a:pPr algn="ctr"/>
            <a:r>
              <a:rPr lang="ru-RU" sz="1800" b="1" dirty="0">
                <a:solidFill>
                  <a:srgbClr val="113851"/>
                </a:solidFill>
                <a:effectLst/>
                <a:latin typeface="Arial Narrow" panose="020B0606020202030204" pitchFamily="34" charset="0"/>
                <a:ea typeface="Aptos"/>
                <a:cs typeface="Impact" panose="020B0806030902050204" pitchFamily="34" charset="0"/>
              </a:rPr>
              <a:t>Кафедра уголовно-правовых дисциплин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792901A-6C66-440C-9AD2-0AAB56A168E7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9554" r="373" b="15615"/>
          <a:stretch/>
        </p:blipFill>
        <p:spPr bwMode="auto">
          <a:xfrm>
            <a:off x="6836936" y="4515374"/>
            <a:ext cx="4406900" cy="2118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77414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92BA4FE-5928-4474-8DBE-F60A26C82337}"/>
              </a:ext>
            </a:extLst>
          </p:cNvPr>
          <p:cNvSpPr/>
          <p:nvPr/>
        </p:nvSpPr>
        <p:spPr>
          <a:xfrm>
            <a:off x="5181601" y="843586"/>
            <a:ext cx="6522968" cy="14457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  <a:ea typeface="Aptos"/>
              </a:rPr>
              <a:t>А</a:t>
            </a:r>
            <a:r>
              <a:rPr lang="ru-RU" sz="16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/>
              </a:rPr>
              <a:t>ккредитованный специализированный кабинет для производства судебно-медицинских экспертиз (подвид по материалам дела) при криминалистической лаборатории кафедры уголовно-правовых дисциплин Международного юридического института              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CFAE43C-D5CE-44EE-B66C-85952CB32C1E}"/>
              </a:ext>
            </a:extLst>
          </p:cNvPr>
          <p:cNvSpPr/>
          <p:nvPr/>
        </p:nvSpPr>
        <p:spPr>
          <a:xfrm>
            <a:off x="5181601" y="277575"/>
            <a:ext cx="4419599" cy="605669"/>
          </a:xfrm>
          <a:prstGeom prst="roundRect">
            <a:avLst/>
          </a:prstGeom>
          <a:solidFill>
            <a:srgbClr val="113851"/>
          </a:solidFill>
          <a:ln w="25400"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kern="100" dirty="0"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КТО МЫ?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D21C4D2-2F64-4D64-A7CC-6446C7ECADDB}"/>
              </a:ext>
            </a:extLst>
          </p:cNvPr>
          <p:cNvSpPr/>
          <p:nvPr/>
        </p:nvSpPr>
        <p:spPr>
          <a:xfrm>
            <a:off x="5181601" y="3070585"/>
            <a:ext cx="6522968" cy="125438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kern="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Проводим судебно-медицинские экспертизы, в том числе и комплексные в сфере медицинских споров и услуг (направления: уголовное, гражданское, административное судопроизводство).                                           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DAEDBFC-7149-43BB-B67C-95B29E9D4016}"/>
              </a:ext>
            </a:extLst>
          </p:cNvPr>
          <p:cNvSpPr/>
          <p:nvPr/>
        </p:nvSpPr>
        <p:spPr>
          <a:xfrm>
            <a:off x="5181601" y="2512818"/>
            <a:ext cx="4406900" cy="629451"/>
          </a:xfrm>
          <a:prstGeom prst="roundRect">
            <a:avLst/>
          </a:prstGeom>
          <a:solidFill>
            <a:srgbClr val="113851"/>
          </a:solidFill>
          <a:ln w="25400"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kern="100" dirty="0"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КАКИЕ ВИДЫ УСЛУГ ОКАЗЫВАЕМ?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BDFCE3D-B3CF-4BA4-B5DB-4F80BBDE8117}"/>
              </a:ext>
            </a:extLst>
          </p:cNvPr>
          <p:cNvSpPr/>
          <p:nvPr/>
        </p:nvSpPr>
        <p:spPr>
          <a:xfrm>
            <a:off x="5181601" y="5096016"/>
            <a:ext cx="6522968" cy="13712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248285" algn="just">
              <a:spcAft>
                <a:spcPts val="800"/>
              </a:spcAft>
            </a:pPr>
            <a:r>
              <a:rPr lang="ru-RU" sz="1600" kern="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Объединяем две ключевые компетенции: </a:t>
            </a:r>
            <a:r>
              <a:rPr lang="ru-RU" sz="1600" i="1" kern="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юридический блок</a:t>
            </a:r>
            <a:r>
              <a:rPr lang="ru-RU" sz="1600" kern="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 — специалисты в области уголовного права и процесса, медицинского права. </a:t>
            </a:r>
            <a:r>
              <a:rPr lang="ru-RU" sz="1600" i="1" kern="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судебно-медицинский блок</a:t>
            </a:r>
            <a:r>
              <a:rPr lang="ru-RU" sz="1600" kern="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 — эксперты СМЭ, владеющие методологией экспертного анализа медицинских документов и </a:t>
            </a:r>
            <a:r>
              <a:rPr lang="ru-RU" sz="1600" b="1" kern="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критериев оценки качества медицинской помощи</a:t>
            </a:r>
            <a:r>
              <a:rPr lang="ru-RU" sz="1600" kern="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.             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26BAE2A-5097-4FCD-9C9A-67206BA42907}"/>
              </a:ext>
            </a:extLst>
          </p:cNvPr>
          <p:cNvSpPr/>
          <p:nvPr/>
        </p:nvSpPr>
        <p:spPr>
          <a:xfrm>
            <a:off x="5181601" y="4548401"/>
            <a:ext cx="4511785" cy="557775"/>
          </a:xfrm>
          <a:prstGeom prst="roundRect">
            <a:avLst/>
          </a:prstGeom>
          <a:solidFill>
            <a:srgbClr val="113851"/>
          </a:solidFill>
          <a:ln w="25400"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kern="100" dirty="0"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ПРЕИМУЩЕСТВО НАШИХ ЭКСПЕРТИЗ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AB8DE95-70B2-45FE-90FC-AAD2A618A2FD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73" b="11567"/>
          <a:stretch/>
        </p:blipFill>
        <p:spPr bwMode="auto">
          <a:xfrm>
            <a:off x="579677" y="1489710"/>
            <a:ext cx="4406900" cy="38785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19519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6E722B-FECA-4761-93FF-33A7051AE5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862900" y="966736"/>
            <a:ext cx="3323853" cy="4631175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F151E11-ABE1-48A5-8DBD-151D4BCAD2C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541834" y="966736"/>
            <a:ext cx="3323854" cy="4631175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5E4B491-1676-44C5-8B9F-8A0F65B04D57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73" b="11567"/>
          <a:stretch/>
        </p:blipFill>
        <p:spPr bwMode="auto">
          <a:xfrm>
            <a:off x="278460" y="1719331"/>
            <a:ext cx="4406900" cy="38785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6170416-E89D-47ED-A692-16E401B78CB0}"/>
              </a:ext>
            </a:extLst>
          </p:cNvPr>
          <p:cNvSpPr/>
          <p:nvPr/>
        </p:nvSpPr>
        <p:spPr>
          <a:xfrm>
            <a:off x="778279" y="961995"/>
            <a:ext cx="3604152" cy="596188"/>
          </a:xfrm>
          <a:prstGeom prst="roundRect">
            <a:avLst/>
          </a:prstGeom>
          <a:solidFill>
            <a:srgbClr val="113851"/>
          </a:solidFill>
          <a:ln w="25400"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kern="100" dirty="0"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ГОС ЛИЦЕНЗИЯ</a:t>
            </a:r>
            <a:endParaRPr lang="ru-RU" sz="1800" kern="100" dirty="0">
              <a:effectLst/>
              <a:latin typeface="Arial Narrow" panose="020B0606020202030204" pitchFamily="34" charset="0"/>
              <a:ea typeface="Apto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764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92BA4FE-5928-4474-8DBE-F60A26C82337}"/>
              </a:ext>
            </a:extLst>
          </p:cNvPr>
          <p:cNvSpPr/>
          <p:nvPr/>
        </p:nvSpPr>
        <p:spPr>
          <a:xfrm>
            <a:off x="4884234" y="1431626"/>
            <a:ext cx="6991815" cy="14362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60463" marR="248285" lvl="0" algn="just">
              <a:buFont typeface="+mj-lt"/>
              <a:buAutoNum type="arabicPeriod"/>
            </a:pPr>
            <a:r>
              <a:rPr lang="ru-RU" sz="1800" kern="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Консультативная помощь специалиста (эксперта).</a:t>
            </a:r>
          </a:p>
          <a:p>
            <a:pPr marL="1160463" marR="248285" lvl="0" algn="just">
              <a:buFont typeface="+mj-lt"/>
              <a:buAutoNum type="arabicPeriod"/>
            </a:pPr>
            <a:r>
              <a:rPr lang="ru-RU" sz="1800" kern="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Производство документирования материалов.</a:t>
            </a:r>
          </a:p>
          <a:p>
            <a:pPr marL="1160463" marR="248285" lvl="0" algn="just">
              <a:spcAft>
                <a:spcPts val="800"/>
              </a:spcAft>
              <a:buFont typeface="+mj-lt"/>
              <a:buAutoNum type="arabicPeriod"/>
            </a:pPr>
            <a:r>
              <a:rPr lang="ru-RU" sz="1800" kern="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Участие в следственных и процессуальных, судебных действиях. 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685C4CC-6CB6-4D09-8FED-33F5EB31B18B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73" b="11567"/>
          <a:stretch/>
        </p:blipFill>
        <p:spPr bwMode="auto">
          <a:xfrm>
            <a:off x="368548" y="1186304"/>
            <a:ext cx="4406900" cy="38785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7A9EB8F-F3BE-4834-A338-20D35660EA2F}"/>
              </a:ext>
            </a:extLst>
          </p:cNvPr>
          <p:cNvSpPr/>
          <p:nvPr/>
        </p:nvSpPr>
        <p:spPr>
          <a:xfrm>
            <a:off x="4884234" y="612770"/>
            <a:ext cx="3604152" cy="596188"/>
          </a:xfrm>
          <a:prstGeom prst="roundRect">
            <a:avLst/>
          </a:prstGeom>
          <a:solidFill>
            <a:srgbClr val="113851"/>
          </a:solidFill>
          <a:ln w="25400"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effectLst/>
                <a:latin typeface="Arial Narrow" panose="020B0606020202030204" pitchFamily="34" charset="0"/>
                <a:ea typeface="Aptos"/>
              </a:rPr>
              <a:t>ЧТО ДЕЛАЕМ?</a:t>
            </a:r>
            <a:endParaRPr lang="ru-RU" sz="3200" kern="100" dirty="0">
              <a:effectLst/>
              <a:latin typeface="Arial Narrow" panose="020B0606020202030204" pitchFamily="34" charset="0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29379DE-561F-4878-8C2A-CC8A906548F4}"/>
              </a:ext>
            </a:extLst>
          </p:cNvPr>
          <p:cNvSpPr/>
          <p:nvPr/>
        </p:nvSpPr>
        <p:spPr>
          <a:xfrm>
            <a:off x="4884234" y="3090571"/>
            <a:ext cx="6991815" cy="14362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60463" marR="248285" lvl="0" algn="just">
              <a:buFont typeface="+mj-lt"/>
              <a:buAutoNum type="arabicPeriod"/>
            </a:pPr>
            <a:r>
              <a:rPr lang="ru-RU" sz="1800" kern="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Подготовка заключения специалиста (эксперта) СМЭ.</a:t>
            </a:r>
          </a:p>
          <a:p>
            <a:pPr marL="1160463" marR="248285" lvl="0" algn="just">
              <a:spcAft>
                <a:spcPts val="800"/>
              </a:spcAft>
              <a:buFont typeface="+mj-lt"/>
              <a:buAutoNum type="arabicPeriod"/>
            </a:pPr>
            <a:r>
              <a:rPr lang="ru-RU" sz="1800" kern="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Подготовка заключения специалиста (эксперта) ситуационной (комплексной) экспертизы (юридическое и СМЭ направление).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D058770-6C17-4FA6-8956-2D1543441CCC}"/>
              </a:ext>
            </a:extLst>
          </p:cNvPr>
          <p:cNvSpPr/>
          <p:nvPr/>
        </p:nvSpPr>
        <p:spPr>
          <a:xfrm>
            <a:off x="4884234" y="4749516"/>
            <a:ext cx="6991815" cy="14362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60463" lvl="0" algn="just">
              <a:buFont typeface="+mj-lt"/>
              <a:buAutoNum type="arabicPeriod"/>
            </a:pPr>
            <a:r>
              <a:rPr lang="ru-RU" sz="1800" kern="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Формирование экспертного дела «под ключ» с сопровождением дела на до судебных и судебных стадиях.</a:t>
            </a:r>
          </a:p>
          <a:p>
            <a:pPr marL="1160463" marR="248285" lvl="0" algn="just">
              <a:buFont typeface="+mj-lt"/>
              <a:buAutoNum type="arabicPeriod"/>
            </a:pPr>
            <a:r>
              <a:rPr lang="ru-RU" sz="1800" kern="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Сопровождение материалов дела в суде.</a:t>
            </a:r>
          </a:p>
          <a:p>
            <a:pPr marL="1160463" marR="248285" lvl="0" algn="just">
              <a:spcAft>
                <a:spcPts val="800"/>
              </a:spcAft>
              <a:buFont typeface="+mj-lt"/>
              <a:buAutoNum type="arabicPeriod"/>
            </a:pPr>
            <a:r>
              <a:rPr lang="ru-RU" sz="1800" kern="1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/>
                <a:cs typeface="Times New Roman" panose="02020603050405020304" pitchFamily="18" charset="0"/>
              </a:rPr>
              <a:t>Подготовка и обучение адвокатов в области медицинского права</a:t>
            </a:r>
            <a:r>
              <a:rPr lang="ru-RU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</a:t>
            </a:r>
            <a:endParaRPr lang="ru-RU" sz="1800" kern="100" dirty="0">
              <a:solidFill>
                <a:schemeClr val="tx1"/>
              </a:solidFill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CE79D32-8200-41FC-991E-9354177D2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804" y="4998373"/>
            <a:ext cx="938561" cy="9385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23449B8-1C1F-4CBF-961E-03AD0D1367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804" y="1769694"/>
            <a:ext cx="782936" cy="78293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F68DA84-E893-4248-AFF5-36334789ED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804" y="3339428"/>
            <a:ext cx="938562" cy="93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63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3">
            <a:extLst>
              <a:ext uri="{FF2B5EF4-FFF2-40B4-BE49-F238E27FC236}">
                <a16:creationId xmlns:a16="http://schemas.microsoft.com/office/drawing/2014/main" id="{73D059E1-91F6-7CF5-A1E9-956CF99A2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4626" y="4875801"/>
            <a:ext cx="493236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dirty="0">
                <a:latin typeface="Arial Narrow" panose="020B0606020202030204" pitchFamily="34" charset="0"/>
              </a:rPr>
              <a:t>Электронная почта</a:t>
            </a:r>
            <a:r>
              <a:rPr lang="en-US" altLang="ru-RU" sz="2000" dirty="0">
                <a:latin typeface="Arial Narrow" panose="020B0606020202030204" pitchFamily="34" charset="0"/>
              </a:rPr>
              <a:t> </a:t>
            </a:r>
            <a:endParaRPr lang="ru-RU" altLang="ru-RU" sz="2000" dirty="0">
              <a:latin typeface="Arial Narrow" panose="020B0606020202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ru-RU" sz="2000" dirty="0">
                <a:latin typeface="Arial Narrow" panose="020B0606020202030204" pitchFamily="34" charset="0"/>
              </a:rPr>
              <a:t>kriminalist200@rambler.ru</a:t>
            </a:r>
            <a:endParaRPr lang="ru-RU" altLang="ru-RU" sz="2000" dirty="0">
              <a:latin typeface="Arial Narrow" panose="020B0606020202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dirty="0">
              <a:latin typeface="Arial Narrow" panose="020B0606020202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dirty="0">
                <a:latin typeface="Arial Narrow" panose="020B0606020202030204" pitchFamily="34" charset="0"/>
              </a:rPr>
              <a:t>Телефон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dirty="0">
                <a:latin typeface="Arial Narrow" panose="020B0606020202030204" pitchFamily="34" charset="0"/>
              </a:rPr>
              <a:t>8 964 631 29 45</a:t>
            </a:r>
            <a:endParaRPr lang="en-US" altLang="ru-RU" sz="2000" dirty="0">
              <a:latin typeface="Arial Narrow" panose="020B0606020202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ru-RU" sz="28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BBFCD3D-7A7F-C016-1E3E-7D87F8B1B422}"/>
              </a:ext>
            </a:extLst>
          </p:cNvPr>
          <p:cNvCxnSpPr>
            <a:cxnSpLocks/>
          </p:cNvCxnSpPr>
          <p:nvPr/>
        </p:nvCxnSpPr>
        <p:spPr>
          <a:xfrm>
            <a:off x="7392515" y="4875801"/>
            <a:ext cx="0" cy="701335"/>
          </a:xfrm>
          <a:prstGeom prst="line">
            <a:avLst/>
          </a:prstGeom>
          <a:ln w="539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6BF5C36D-0CA5-AC72-98B6-3DD90C89C7B8}"/>
              </a:ext>
            </a:extLst>
          </p:cNvPr>
          <p:cNvCxnSpPr>
            <a:cxnSpLocks/>
          </p:cNvCxnSpPr>
          <p:nvPr/>
        </p:nvCxnSpPr>
        <p:spPr>
          <a:xfrm>
            <a:off x="7389046" y="5819368"/>
            <a:ext cx="0" cy="692944"/>
          </a:xfrm>
          <a:prstGeom prst="line">
            <a:avLst/>
          </a:prstGeom>
          <a:ln w="539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7" name="TextBox 4">
            <a:extLst>
              <a:ext uri="{FF2B5EF4-FFF2-40B4-BE49-F238E27FC236}">
                <a16:creationId xmlns:a16="http://schemas.microsoft.com/office/drawing/2014/main" id="{B70A1979-0DD5-1988-0F80-CEF95E54D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8882" y="3804373"/>
            <a:ext cx="66516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800" dirty="0">
                <a:solidFill>
                  <a:srgbClr val="113851"/>
                </a:solidFill>
                <a:latin typeface="Arial Narrow" panose="020B0606020202030204" pitchFamily="34" charset="0"/>
              </a:rPr>
              <a:t>Белавин Андрей Вениаминович</a:t>
            </a:r>
            <a:endParaRPr lang="en-US" altLang="ru-RU" sz="2800" dirty="0">
              <a:solidFill>
                <a:srgbClr val="11385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E9C9C742-291D-4968-8271-ED8E345C0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8882" y="885073"/>
            <a:ext cx="66516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800" dirty="0">
                <a:solidFill>
                  <a:srgbClr val="113851"/>
                </a:solidFill>
                <a:latin typeface="Arial Narrow" panose="020B0606020202030204" pitchFamily="34" charset="0"/>
              </a:rPr>
              <a:t>Ходусов Алексей Александрович</a:t>
            </a:r>
            <a:endParaRPr lang="en-US" altLang="ru-RU" sz="2800" dirty="0">
              <a:solidFill>
                <a:srgbClr val="11385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8881D7-ABB2-4096-9AB7-0260E0F56D26}"/>
              </a:ext>
            </a:extLst>
          </p:cNvPr>
          <p:cNvSpPr txBox="1"/>
          <p:nvPr/>
        </p:nvSpPr>
        <p:spPr>
          <a:xfrm>
            <a:off x="7574626" y="2969272"/>
            <a:ext cx="60941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dirty="0">
                <a:latin typeface="Arial Narrow" panose="020B0606020202030204" pitchFamily="34" charset="0"/>
              </a:rPr>
              <a:t>Телефон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dirty="0">
                <a:latin typeface="Arial Narrow" panose="020B0606020202030204" pitchFamily="34" charset="0"/>
              </a:rPr>
              <a:t>8 926 602 09 76</a:t>
            </a:r>
            <a:endParaRPr lang="en-US" altLang="ru-RU" sz="2000" dirty="0">
              <a:latin typeface="Arial Narrow" panose="020B060602020203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4078F193-2919-4DBD-9E9B-DA451A47B26D}"/>
              </a:ext>
            </a:extLst>
          </p:cNvPr>
          <p:cNvCxnSpPr>
            <a:cxnSpLocks/>
          </p:cNvCxnSpPr>
          <p:nvPr/>
        </p:nvCxnSpPr>
        <p:spPr>
          <a:xfrm>
            <a:off x="7389046" y="2960346"/>
            <a:ext cx="0" cy="692944"/>
          </a:xfrm>
          <a:prstGeom prst="line">
            <a:avLst/>
          </a:prstGeom>
          <a:ln w="539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4">
            <a:extLst>
              <a:ext uri="{FF2B5EF4-FFF2-40B4-BE49-F238E27FC236}">
                <a16:creationId xmlns:a16="http://schemas.microsoft.com/office/drawing/2014/main" id="{1C5523E0-2D23-4CEA-8421-BC9CD16B9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8882" y="1387638"/>
            <a:ext cx="66516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dirty="0">
                <a:latin typeface="Arial Narrow" panose="020B0606020202030204" pitchFamily="34" charset="0"/>
              </a:rPr>
              <a:t>Заведующий кафедрой УПД МЮИ</a:t>
            </a:r>
            <a:endParaRPr lang="en-US" altLang="ru-RU" sz="2000" dirty="0">
              <a:latin typeface="Arial Narrow" panose="020B0606020202030204" pitchFamily="34" charset="0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862EE8BE-2047-490C-BCDC-F118201BD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8882" y="4243738"/>
            <a:ext cx="66516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dirty="0">
                <a:latin typeface="Arial Narrow" panose="020B0606020202030204" pitchFamily="34" charset="0"/>
              </a:rPr>
              <a:t>Заведующий </a:t>
            </a:r>
            <a:r>
              <a:rPr lang="ru-RU" altLang="ru-RU" sz="2000" dirty="0" err="1">
                <a:latin typeface="Arial Narrow" panose="020B0606020202030204" pitchFamily="34" charset="0"/>
              </a:rPr>
              <a:t>крим</a:t>
            </a:r>
            <a:r>
              <a:rPr lang="ru-RU" altLang="ru-RU" sz="2000" dirty="0">
                <a:latin typeface="Arial Narrow" panose="020B0606020202030204" pitchFamily="34" charset="0"/>
              </a:rPr>
              <a:t>. лабораторией кафедры УПД МЮИ</a:t>
            </a:r>
            <a:endParaRPr lang="en-US" altLang="ru-RU" sz="2000" dirty="0">
              <a:latin typeface="Arial Narrow" panose="020B060602020203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00485ACA-1BF3-44D0-A5A7-ECB7295DD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2234" y="771963"/>
            <a:ext cx="8229600" cy="1143000"/>
          </a:xfrm>
        </p:spPr>
        <p:txBody>
          <a:bodyPr>
            <a:normAutofit/>
          </a:bodyPr>
          <a:lstStyle/>
          <a:p>
            <a:r>
              <a:rPr lang="ru-RU" altLang="ru-RU" sz="3600" spc="-150" dirty="0">
                <a:solidFill>
                  <a:srgbClr val="113851"/>
                </a:solidFill>
                <a:latin typeface="Arial Narrow" panose="020B0606020202030204" pitchFamily="34" charset="0"/>
              </a:rPr>
              <a:t>КОНТАКТНАЯ ИНФОРМАЦИЯ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CE354C1-107A-492E-BBE1-7FF156CF5D47}"/>
              </a:ext>
            </a:extLst>
          </p:cNvPr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73" b="11567"/>
          <a:stretch/>
        </p:blipFill>
        <p:spPr bwMode="auto">
          <a:xfrm>
            <a:off x="704844" y="1714000"/>
            <a:ext cx="4406900" cy="38785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1092C03-510D-4106-9BE7-03A557B3D61C}"/>
              </a:ext>
            </a:extLst>
          </p:cNvPr>
          <p:cNvCxnSpPr/>
          <p:nvPr/>
        </p:nvCxnSpPr>
        <p:spPr>
          <a:xfrm>
            <a:off x="6096000" y="323385"/>
            <a:ext cx="0" cy="6188927"/>
          </a:xfrm>
          <a:prstGeom prst="line">
            <a:avLst/>
          </a:prstGeom>
          <a:ln w="19050">
            <a:solidFill>
              <a:srgbClr val="113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AF2FCCD-EE7F-451A-A2EB-42F0F7CD645D}"/>
              </a:ext>
            </a:extLst>
          </p:cNvPr>
          <p:cNvSpPr txBox="1"/>
          <p:nvPr/>
        </p:nvSpPr>
        <p:spPr>
          <a:xfrm>
            <a:off x="7574626" y="1993138"/>
            <a:ext cx="6729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dirty="0">
                <a:latin typeface="Arial Narrow" panose="020B0606020202030204" pitchFamily="34" charset="0"/>
              </a:rPr>
              <a:t>Электронная почта</a:t>
            </a:r>
            <a:r>
              <a:rPr lang="en-US" altLang="ru-RU" sz="2000" dirty="0">
                <a:latin typeface="Arial Narrow" panose="020B0606020202030204" pitchFamily="34" charset="0"/>
              </a:rPr>
              <a:t> </a:t>
            </a:r>
            <a:endParaRPr lang="ru-RU" altLang="ru-RU" sz="2000" dirty="0">
              <a:latin typeface="Arial Narrow" panose="020B0606020202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000" b="0" i="0" dirty="0">
                <a:effectLst/>
                <a:latin typeface="Arial Narrow" panose="020B0606020202030204" pitchFamily="34" charset="0"/>
              </a:rPr>
              <a:t>yustas-73@mail.ru</a:t>
            </a:r>
            <a:endParaRPr lang="ru-RU" altLang="ru-RU" sz="2000" dirty="0">
              <a:latin typeface="Arial Narrow" panose="020B0606020202030204" pitchFamily="34" charset="0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B1055532-2B19-4E9D-82FB-562AEBC8BB26}"/>
              </a:ext>
            </a:extLst>
          </p:cNvPr>
          <p:cNvCxnSpPr>
            <a:cxnSpLocks/>
          </p:cNvCxnSpPr>
          <p:nvPr/>
        </p:nvCxnSpPr>
        <p:spPr>
          <a:xfrm>
            <a:off x="7389046" y="1993138"/>
            <a:ext cx="0" cy="692944"/>
          </a:xfrm>
          <a:prstGeom prst="line">
            <a:avLst/>
          </a:prstGeom>
          <a:ln w="539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2108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</TotalTime>
  <Words>238</Words>
  <Application>Microsoft Office PowerPoint</Application>
  <PresentationFormat>Широкоэкранный</PresentationFormat>
  <Paragraphs>35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Aptos</vt:lpstr>
      <vt:lpstr>Arial</vt:lpstr>
      <vt:lpstr>Arial Narrow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КОНТАКТНАЯ ИНФОРМАЦИЯ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Андрей</cp:lastModifiedBy>
  <cp:revision>24</cp:revision>
  <dcterms:created xsi:type="dcterms:W3CDTF">2026-06-22T17:32:01Z</dcterms:created>
  <dcterms:modified xsi:type="dcterms:W3CDTF">2026-06-23T06:25:45Z</dcterms:modified>
</cp:coreProperties>
</file>